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2"/>
  </p:notesMasterIdLst>
  <p:handoutMasterIdLst>
    <p:handoutMasterId r:id="rId63"/>
  </p:handoutMasterIdLst>
  <p:sldIdLst>
    <p:sldId id="285" r:id="rId2"/>
    <p:sldId id="299" r:id="rId3"/>
    <p:sldId id="256" r:id="rId4"/>
    <p:sldId id="300" r:id="rId5"/>
    <p:sldId id="348" r:id="rId6"/>
    <p:sldId id="349" r:id="rId7"/>
    <p:sldId id="350" r:id="rId8"/>
    <p:sldId id="364" r:id="rId9"/>
    <p:sldId id="365" r:id="rId10"/>
    <p:sldId id="359" r:id="rId11"/>
    <p:sldId id="351" r:id="rId12"/>
    <p:sldId id="352" r:id="rId13"/>
    <p:sldId id="347" r:id="rId14"/>
    <p:sldId id="321" r:id="rId15"/>
    <p:sldId id="326" r:id="rId16"/>
    <p:sldId id="322" r:id="rId17"/>
    <p:sldId id="354" r:id="rId18"/>
    <p:sldId id="328" r:id="rId19"/>
    <p:sldId id="329" r:id="rId20"/>
    <p:sldId id="362" r:id="rId21"/>
    <p:sldId id="325" r:id="rId22"/>
    <p:sldId id="313" r:id="rId23"/>
    <p:sldId id="314" r:id="rId24"/>
    <p:sldId id="358" r:id="rId25"/>
    <p:sldId id="346" r:id="rId26"/>
    <p:sldId id="298" r:id="rId27"/>
    <p:sldId id="353" r:id="rId28"/>
    <p:sldId id="355" r:id="rId29"/>
    <p:sldId id="356" r:id="rId30"/>
    <p:sldId id="357" r:id="rId31"/>
    <p:sldId id="258" r:id="rId32"/>
    <p:sldId id="366" r:id="rId33"/>
    <p:sldId id="265" r:id="rId34"/>
    <p:sldId id="259" r:id="rId35"/>
    <p:sldId id="338" r:id="rId36"/>
    <p:sldId id="339" r:id="rId37"/>
    <p:sldId id="340" r:id="rId38"/>
    <p:sldId id="266" r:id="rId39"/>
    <p:sldId id="282" r:id="rId40"/>
    <p:sldId id="332" r:id="rId41"/>
    <p:sldId id="261" r:id="rId42"/>
    <p:sldId id="262" r:id="rId43"/>
    <p:sldId id="263" r:id="rId44"/>
    <p:sldId id="291" r:id="rId45"/>
    <p:sldId id="260" r:id="rId46"/>
    <p:sldId id="269" r:id="rId47"/>
    <p:sldId id="270" r:id="rId48"/>
    <p:sldId id="271" r:id="rId49"/>
    <p:sldId id="272" r:id="rId50"/>
    <p:sldId id="273" r:id="rId51"/>
    <p:sldId id="289" r:id="rId52"/>
    <p:sldId id="331" r:id="rId53"/>
    <p:sldId id="274" r:id="rId54"/>
    <p:sldId id="278" r:id="rId55"/>
    <p:sldId id="361" r:id="rId56"/>
    <p:sldId id="279" r:id="rId57"/>
    <p:sldId id="280" r:id="rId58"/>
    <p:sldId id="363" r:id="rId59"/>
    <p:sldId id="283" r:id="rId60"/>
    <p:sldId id="281" r:id="rId6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8372" autoAdjust="0"/>
  </p:normalViewPr>
  <p:slideViewPr>
    <p:cSldViewPr>
      <p:cViewPr>
        <p:scale>
          <a:sx n="66" d="100"/>
          <a:sy n="66" d="100"/>
        </p:scale>
        <p:origin x="-161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82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239C1-7B90-4450-92B1-605699F655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A26EE3F-93C0-49F0-AD09-EF2C9727095D}">
      <dgm:prSet phldrT="[Texto]"/>
      <dgm:spPr>
        <a:solidFill>
          <a:srgbClr val="CC3399"/>
        </a:solidFill>
      </dgm:spPr>
      <dgm:t>
        <a:bodyPr/>
        <a:lstStyle/>
        <a:p>
          <a:r>
            <a:rPr lang="es-CO" dirty="0" smtClean="0"/>
            <a:t>Ley 130 de 1994</a:t>
          </a:r>
          <a:endParaRPr lang="es-CO" dirty="0"/>
        </a:p>
      </dgm:t>
    </dgm:pt>
    <dgm:pt modelId="{5A10E9EF-C03D-42FC-91E9-9022327B7DFC}" type="parTrans" cxnId="{F31E1929-E354-4701-AC4F-283CBF489BA8}">
      <dgm:prSet/>
      <dgm:spPr/>
      <dgm:t>
        <a:bodyPr/>
        <a:lstStyle/>
        <a:p>
          <a:endParaRPr lang="es-CO"/>
        </a:p>
      </dgm:t>
    </dgm:pt>
    <dgm:pt modelId="{C862139E-D2F2-413C-BBAA-CCBD3331EE00}" type="sibTrans" cxnId="{F31E1929-E354-4701-AC4F-283CBF489BA8}">
      <dgm:prSet/>
      <dgm:spPr/>
      <dgm:t>
        <a:bodyPr/>
        <a:lstStyle/>
        <a:p>
          <a:endParaRPr lang="es-CO"/>
        </a:p>
      </dgm:t>
    </dgm:pt>
    <dgm:pt modelId="{0F389A0D-2769-448A-BC42-F0FAC16DD2C4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 smtClean="0"/>
            <a:t>Ley 1475 de 2011</a:t>
          </a:r>
          <a:endParaRPr lang="es-CO" dirty="0"/>
        </a:p>
      </dgm:t>
    </dgm:pt>
    <dgm:pt modelId="{D96B1721-676B-41D2-AF74-50FA77A2229D}" type="parTrans" cxnId="{84DED27F-9BBD-42EA-80EA-856963D3DD93}">
      <dgm:prSet/>
      <dgm:spPr/>
      <dgm:t>
        <a:bodyPr/>
        <a:lstStyle/>
        <a:p>
          <a:endParaRPr lang="es-CO"/>
        </a:p>
      </dgm:t>
    </dgm:pt>
    <dgm:pt modelId="{2B9CA7EF-7BB9-41B0-A466-CE83ED7B54C3}" type="sibTrans" cxnId="{84DED27F-9BBD-42EA-80EA-856963D3DD93}">
      <dgm:prSet/>
      <dgm:spPr/>
      <dgm:t>
        <a:bodyPr/>
        <a:lstStyle/>
        <a:p>
          <a:endParaRPr lang="es-CO"/>
        </a:p>
      </dgm:t>
    </dgm:pt>
    <dgm:pt modelId="{AEDF834A-F2A7-4120-81E0-0C9A450140E9}">
      <dgm:prSet phldrT="[Texto]" custT="1"/>
      <dgm:spPr>
        <a:solidFill>
          <a:srgbClr val="FF66FF">
            <a:alpha val="89804"/>
          </a:srgbClr>
        </a:solidFill>
        <a:ln>
          <a:solidFill>
            <a:srgbClr val="FF66FF">
              <a:alpha val="90000"/>
            </a:srgbClr>
          </a:solidFill>
        </a:ln>
      </dgm:spPr>
      <dgm:t>
        <a:bodyPr/>
        <a:lstStyle/>
        <a:p>
          <a:pPr algn="just"/>
          <a:r>
            <a:rPr lang="es-CO" sz="1600" u="sng" dirty="0" smtClean="0"/>
            <a:t>Estatuto</a:t>
          </a:r>
          <a:r>
            <a:rPr lang="es-CO" sz="1600" dirty="0" smtClean="0"/>
            <a:t>  Básico de los partidos y movimientos políticos</a:t>
          </a:r>
          <a:endParaRPr lang="es-CO" sz="1600" dirty="0"/>
        </a:p>
      </dgm:t>
    </dgm:pt>
    <dgm:pt modelId="{34F3FDD1-FCFC-4822-B83D-2B96197390BE}" type="parTrans" cxnId="{6CE6EF01-240A-4B56-BA0C-4A1072E6CD9E}">
      <dgm:prSet/>
      <dgm:spPr/>
      <dgm:t>
        <a:bodyPr/>
        <a:lstStyle/>
        <a:p>
          <a:endParaRPr lang="es-CO"/>
        </a:p>
      </dgm:t>
    </dgm:pt>
    <dgm:pt modelId="{23424486-CD7E-4A54-B29C-6A2F7A5413A9}" type="sibTrans" cxnId="{6CE6EF01-240A-4B56-BA0C-4A1072E6CD9E}">
      <dgm:prSet/>
      <dgm:spPr/>
      <dgm:t>
        <a:bodyPr/>
        <a:lstStyle/>
        <a:p>
          <a:endParaRPr lang="es-CO"/>
        </a:p>
      </dgm:t>
    </dgm:pt>
    <dgm:pt modelId="{6A0607BB-C1D7-4E86-B159-CBCB0ECD09EF}">
      <dgm:prSet phldrT="[Texto]" custT="1"/>
      <dgm:spPr>
        <a:solidFill>
          <a:srgbClr val="FF66FF">
            <a:alpha val="89804"/>
          </a:srgbClr>
        </a:solidFill>
        <a:ln>
          <a:solidFill>
            <a:srgbClr val="FF66FF">
              <a:alpha val="90000"/>
            </a:srgbClr>
          </a:solidFill>
        </a:ln>
      </dgm:spPr>
      <dgm:t>
        <a:bodyPr/>
        <a:lstStyle/>
        <a:p>
          <a:pPr algn="just"/>
          <a:r>
            <a:rPr lang="es-CO" sz="1600" dirty="0" smtClean="0"/>
            <a:t>Normas sobre </a:t>
          </a:r>
          <a:r>
            <a:rPr lang="es-CO" sz="1600" u="sng" dirty="0" smtClean="0"/>
            <a:t>financiación</a:t>
          </a:r>
          <a:r>
            <a:rPr lang="es-CO" sz="1600" dirty="0" smtClean="0"/>
            <a:t> de los partidos, movimientos políticos y campañas electorales</a:t>
          </a:r>
          <a:endParaRPr lang="es-CO" sz="1600" dirty="0"/>
        </a:p>
      </dgm:t>
    </dgm:pt>
    <dgm:pt modelId="{DFFA3DFB-A95B-45E0-BFF0-ABE086CEB902}" type="parTrans" cxnId="{751E2331-A3FC-472F-97BE-D915D26A3E0C}">
      <dgm:prSet/>
      <dgm:spPr/>
      <dgm:t>
        <a:bodyPr/>
        <a:lstStyle/>
        <a:p>
          <a:endParaRPr lang="es-CO"/>
        </a:p>
      </dgm:t>
    </dgm:pt>
    <dgm:pt modelId="{8231E5A4-E914-4773-AD98-BC9E8452B271}" type="sibTrans" cxnId="{751E2331-A3FC-472F-97BE-D915D26A3E0C}">
      <dgm:prSet/>
      <dgm:spPr/>
      <dgm:t>
        <a:bodyPr/>
        <a:lstStyle/>
        <a:p>
          <a:endParaRPr lang="es-CO"/>
        </a:p>
      </dgm:t>
    </dgm:pt>
    <dgm:pt modelId="{85B5F7BB-5C48-4649-BC4A-AC88235114CB}">
      <dgm:prSet phldrT="[Texto]"/>
      <dgm:spPr>
        <a:solidFill>
          <a:srgbClr val="FFCC00"/>
        </a:solidFill>
      </dgm:spPr>
      <dgm:t>
        <a:bodyPr/>
        <a:lstStyle/>
        <a:p>
          <a:r>
            <a:rPr lang="es-CO" dirty="0" smtClean="0"/>
            <a:t>Resolución 330 de 2007</a:t>
          </a:r>
          <a:endParaRPr lang="es-CO" dirty="0"/>
        </a:p>
      </dgm:t>
    </dgm:pt>
    <dgm:pt modelId="{200F4DEC-79FD-485B-99A1-5384D45F8E59}" type="parTrans" cxnId="{7A44EF13-0306-49E1-A930-FD210C4B58EF}">
      <dgm:prSet/>
      <dgm:spPr/>
      <dgm:t>
        <a:bodyPr/>
        <a:lstStyle/>
        <a:p>
          <a:endParaRPr lang="es-CO"/>
        </a:p>
      </dgm:t>
    </dgm:pt>
    <dgm:pt modelId="{A1D3CD3C-E9A3-46CE-BEC6-67C94915E445}" type="sibTrans" cxnId="{7A44EF13-0306-49E1-A930-FD210C4B58EF}">
      <dgm:prSet/>
      <dgm:spPr/>
      <dgm:t>
        <a:bodyPr/>
        <a:lstStyle/>
        <a:p>
          <a:endParaRPr lang="es-CO"/>
        </a:p>
      </dgm:t>
    </dgm:pt>
    <dgm:pt modelId="{F46CCB70-F0F0-4F78-8F19-65D30A1EBA0D}">
      <dgm:prSet phldrT="[Texto]" custT="1"/>
      <dgm:spPr>
        <a:solidFill>
          <a:srgbClr val="66FF33">
            <a:alpha val="92941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algn="just"/>
          <a:r>
            <a:rPr lang="es-CO" sz="1600" dirty="0" smtClean="0"/>
            <a:t>Se adoptan reglas de organización y </a:t>
          </a:r>
          <a:r>
            <a:rPr lang="es-CO" sz="1600" u="sng" dirty="0" smtClean="0"/>
            <a:t>funcionamiento</a:t>
          </a:r>
          <a:r>
            <a:rPr lang="es-CO" sz="1600" dirty="0" smtClean="0"/>
            <a:t> de los partidos y movimientos políticos y de los procesos electorales</a:t>
          </a:r>
          <a:endParaRPr lang="es-CO" sz="1600" dirty="0"/>
        </a:p>
      </dgm:t>
    </dgm:pt>
    <dgm:pt modelId="{A9FA207C-105B-4017-922D-3CAF0FFF1A3C}" type="parTrans" cxnId="{4ABA0423-25C4-4AE4-8238-ADC85AB89DE9}">
      <dgm:prSet/>
      <dgm:spPr/>
      <dgm:t>
        <a:bodyPr/>
        <a:lstStyle/>
        <a:p>
          <a:endParaRPr lang="es-CO"/>
        </a:p>
      </dgm:t>
    </dgm:pt>
    <dgm:pt modelId="{3DD6A627-69AB-482E-AF29-4B4E33C80AEF}" type="sibTrans" cxnId="{4ABA0423-25C4-4AE4-8238-ADC85AB89DE9}">
      <dgm:prSet/>
      <dgm:spPr/>
      <dgm:t>
        <a:bodyPr/>
        <a:lstStyle/>
        <a:p>
          <a:endParaRPr lang="es-CO"/>
        </a:p>
      </dgm:t>
    </dgm:pt>
    <dgm:pt modelId="{53349433-45B7-4498-9903-13F4FED52BFB}">
      <dgm:prSet/>
      <dgm:spPr>
        <a:solidFill>
          <a:srgbClr val="0070C0"/>
        </a:solidFill>
      </dgm:spPr>
      <dgm:t>
        <a:bodyPr/>
        <a:lstStyle/>
        <a:p>
          <a:r>
            <a:rPr lang="es-CO" dirty="0" smtClean="0"/>
            <a:t>Constitución Nacional</a:t>
          </a:r>
          <a:endParaRPr lang="es-CO" dirty="0"/>
        </a:p>
      </dgm:t>
    </dgm:pt>
    <dgm:pt modelId="{2BDEEB3E-593C-425A-B81A-41A6588E8D71}" type="parTrans" cxnId="{105E821E-1D9A-4774-8102-1A04C5B62467}">
      <dgm:prSet/>
      <dgm:spPr/>
      <dgm:t>
        <a:bodyPr/>
        <a:lstStyle/>
        <a:p>
          <a:endParaRPr lang="es-CO"/>
        </a:p>
      </dgm:t>
    </dgm:pt>
    <dgm:pt modelId="{6EDCBCC5-DE8C-4AF0-8F01-7B734502F24E}" type="sibTrans" cxnId="{105E821E-1D9A-4774-8102-1A04C5B62467}">
      <dgm:prSet/>
      <dgm:spPr/>
      <dgm:t>
        <a:bodyPr/>
        <a:lstStyle/>
        <a:p>
          <a:endParaRPr lang="es-CO"/>
        </a:p>
      </dgm:t>
    </dgm:pt>
    <dgm:pt modelId="{4B46186D-F224-46F6-833B-7B6A0A7BBFD4}">
      <dgm:prSet phldrT="[Texto]" custT="1"/>
      <dgm:spPr>
        <a:solidFill>
          <a:srgbClr val="FF66FF">
            <a:alpha val="89804"/>
          </a:srgbClr>
        </a:solidFill>
        <a:ln>
          <a:solidFill>
            <a:srgbClr val="FF66FF">
              <a:alpha val="90000"/>
            </a:srgbClr>
          </a:solidFill>
        </a:ln>
      </dgm:spPr>
      <dgm:t>
        <a:bodyPr/>
        <a:lstStyle/>
        <a:p>
          <a:pPr algn="just"/>
          <a:r>
            <a:rPr lang="es-CO" sz="1600" dirty="0" smtClean="0"/>
            <a:t>Otras disposiciones</a:t>
          </a:r>
          <a:endParaRPr lang="es-CO" sz="1600" dirty="0"/>
        </a:p>
      </dgm:t>
    </dgm:pt>
    <dgm:pt modelId="{CBC4DB34-CD6A-4EC8-8017-B8ED467271E2}" type="parTrans" cxnId="{2B63A233-AFA6-42C9-9932-797B96C771D2}">
      <dgm:prSet/>
      <dgm:spPr/>
      <dgm:t>
        <a:bodyPr/>
        <a:lstStyle/>
        <a:p>
          <a:endParaRPr lang="es-CO"/>
        </a:p>
      </dgm:t>
    </dgm:pt>
    <dgm:pt modelId="{61C99A31-1034-41CF-B9B8-18EA816088B1}" type="sibTrans" cxnId="{2B63A233-AFA6-42C9-9932-797B96C771D2}">
      <dgm:prSet/>
      <dgm:spPr/>
      <dgm:t>
        <a:bodyPr/>
        <a:lstStyle/>
        <a:p>
          <a:endParaRPr lang="es-CO"/>
        </a:p>
      </dgm:t>
    </dgm:pt>
    <dgm:pt modelId="{D61644AD-8D33-4CEF-8DE2-1010D4C2ED64}">
      <dgm:prSet phldrT="[Texto]" custT="1"/>
      <dgm:spPr>
        <a:solidFill>
          <a:srgbClr val="66FF33">
            <a:alpha val="92941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 algn="l"/>
          <a:r>
            <a:rPr lang="es-CO" sz="1600" dirty="0" smtClean="0"/>
            <a:t>Otras disposiciones</a:t>
          </a:r>
          <a:endParaRPr lang="es-CO" sz="1600" dirty="0"/>
        </a:p>
      </dgm:t>
    </dgm:pt>
    <dgm:pt modelId="{9A2DAC1F-16AC-4E29-B81B-F601BB245056}" type="parTrans" cxnId="{38B3D6A5-CDAC-44EF-8674-A7306FB6D702}">
      <dgm:prSet/>
      <dgm:spPr/>
      <dgm:t>
        <a:bodyPr/>
        <a:lstStyle/>
        <a:p>
          <a:endParaRPr lang="es-CO"/>
        </a:p>
      </dgm:t>
    </dgm:pt>
    <dgm:pt modelId="{86B01D3E-8BC4-4240-9F22-B4B0ED76A372}" type="sibTrans" cxnId="{38B3D6A5-CDAC-44EF-8674-A7306FB6D702}">
      <dgm:prSet/>
      <dgm:spPr/>
      <dgm:t>
        <a:bodyPr/>
        <a:lstStyle/>
        <a:p>
          <a:endParaRPr lang="es-CO"/>
        </a:p>
      </dgm:t>
    </dgm:pt>
    <dgm:pt modelId="{A965FFC3-53A9-48E9-9236-5A1570076C40}" type="pres">
      <dgm:prSet presAssocID="{769239C1-7B90-4450-92B1-605699F65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13DCCC9-46F0-43C9-B059-196198BAC247}" type="pres">
      <dgm:prSet presAssocID="{5A26EE3F-93C0-49F0-AD09-EF2C9727095D}" presName="linNode" presStyleCnt="0"/>
      <dgm:spPr/>
    </dgm:pt>
    <dgm:pt modelId="{78B26EB0-A639-4EF6-98EC-88566D0F1123}" type="pres">
      <dgm:prSet presAssocID="{5A26EE3F-93C0-49F0-AD09-EF2C9727095D}" presName="parentText" presStyleLbl="node1" presStyleIdx="0" presStyleCnt="4" custScaleY="119576" custLinFactNeighborX="-1365" custLinFactNeighborY="5268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BD3B6F-FE23-4E5A-9528-0EF6B65E877E}" type="pres">
      <dgm:prSet presAssocID="{C862139E-D2F2-413C-BBAA-CCBD3331EE00}" presName="sp" presStyleCnt="0"/>
      <dgm:spPr/>
    </dgm:pt>
    <dgm:pt modelId="{3E955FEB-9605-4676-8939-2B0E85A1B190}" type="pres">
      <dgm:prSet presAssocID="{53349433-45B7-4498-9903-13F4FED52BFB}" presName="linNode" presStyleCnt="0"/>
      <dgm:spPr/>
    </dgm:pt>
    <dgm:pt modelId="{DA0855B8-4936-4A3C-89C8-B894C7F6B6F6}" type="pres">
      <dgm:prSet presAssocID="{53349433-45B7-4498-9903-13F4FED52BFB}" presName="parentText" presStyleLbl="node1" presStyleIdx="1" presStyleCnt="4" custScaleX="180977" custScaleY="42240" custLinFactY="-34862" custLinFactNeighborX="5434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45AE2F-983A-4802-A3CC-5412B3AAE388}" type="pres">
      <dgm:prSet presAssocID="{6EDCBCC5-DE8C-4AF0-8F01-7B734502F24E}" presName="sp" presStyleCnt="0"/>
      <dgm:spPr/>
    </dgm:pt>
    <dgm:pt modelId="{D26F3F94-E79F-4238-BB89-9527ED0B8724}" type="pres">
      <dgm:prSet presAssocID="{0F389A0D-2769-448A-BC42-F0FAC16DD2C4}" presName="linNode" presStyleCnt="0"/>
      <dgm:spPr/>
    </dgm:pt>
    <dgm:pt modelId="{D738BC89-C4A6-40FC-9CC8-5CDA19F686FC}" type="pres">
      <dgm:prSet presAssocID="{0F389A0D-2769-448A-BC42-F0FAC16DD2C4}" presName="parentText" presStyleLbl="node1" presStyleIdx="2" presStyleCnt="4" custScaleY="101573" custLinFactNeighborX="-287" custLinFactNeighborY="203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EBFA3C-AB10-4D6B-84B5-73526952DA2B}" type="pres">
      <dgm:prSet presAssocID="{0F389A0D-2769-448A-BC42-F0FAC16DD2C4}" presName="descendantText" presStyleLbl="alignAccFollowNode1" presStyleIdx="0" presStyleCnt="2" custScaleX="91980" custScaleY="161784" custLinFactY="-50817" custLinFactNeighborX="6807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4CCEAFB-896D-48EE-B13F-6A310A0D95FD}" type="pres">
      <dgm:prSet presAssocID="{2B9CA7EF-7BB9-41B0-A466-CE83ED7B54C3}" presName="sp" presStyleCnt="0"/>
      <dgm:spPr/>
    </dgm:pt>
    <dgm:pt modelId="{9CE0C5A1-F863-4584-A07D-AF61BF355D27}" type="pres">
      <dgm:prSet presAssocID="{85B5F7BB-5C48-4649-BC4A-AC88235114CB}" presName="linNode" presStyleCnt="0"/>
      <dgm:spPr/>
    </dgm:pt>
    <dgm:pt modelId="{38D17F52-6C61-42D4-8962-9604AE700D72}" type="pres">
      <dgm:prSet presAssocID="{85B5F7BB-5C48-4649-BC4A-AC88235114CB}" presName="parentText" presStyleLbl="node1" presStyleIdx="3" presStyleCnt="4" custLinFactNeighborX="570" custLinFactNeighborY="2410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F14D8B-27FB-44DF-BD57-60204DB9A3AB}" type="pres">
      <dgm:prSet presAssocID="{85B5F7BB-5C48-4649-BC4A-AC88235114CB}" presName="descendantText" presStyleLbl="alignAccFollowNode1" presStyleIdx="1" presStyleCnt="2" custScaleX="91642" custScaleY="155854" custLinFactY="-34525" custLinFactNeighborX="6807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</dgm:ptLst>
  <dgm:cxnLst>
    <dgm:cxn modelId="{2B63A233-AFA6-42C9-9932-797B96C771D2}" srcId="{0F389A0D-2769-448A-BC42-F0FAC16DD2C4}" destId="{4B46186D-F224-46F6-833B-7B6A0A7BBFD4}" srcOrd="2" destOrd="0" parTransId="{CBC4DB34-CD6A-4EC8-8017-B8ED467271E2}" sibTransId="{61C99A31-1034-41CF-B9B8-18EA816088B1}"/>
    <dgm:cxn modelId="{F31E1929-E354-4701-AC4F-283CBF489BA8}" srcId="{769239C1-7B90-4450-92B1-605699F65527}" destId="{5A26EE3F-93C0-49F0-AD09-EF2C9727095D}" srcOrd="0" destOrd="0" parTransId="{5A10E9EF-C03D-42FC-91E9-9022327B7DFC}" sibTransId="{C862139E-D2F2-413C-BBAA-CCBD3331EE00}"/>
    <dgm:cxn modelId="{E4E7BC24-E9A9-4932-92E2-11A7BBDC44A7}" type="presOf" srcId="{53349433-45B7-4498-9903-13F4FED52BFB}" destId="{DA0855B8-4936-4A3C-89C8-B894C7F6B6F6}" srcOrd="0" destOrd="0" presId="urn:microsoft.com/office/officeart/2005/8/layout/vList5"/>
    <dgm:cxn modelId="{2EC929F4-2676-4D48-B088-E7BABE94AD50}" type="presOf" srcId="{85B5F7BB-5C48-4649-BC4A-AC88235114CB}" destId="{38D17F52-6C61-42D4-8962-9604AE700D72}" srcOrd="0" destOrd="0" presId="urn:microsoft.com/office/officeart/2005/8/layout/vList5"/>
    <dgm:cxn modelId="{7A44EF13-0306-49E1-A930-FD210C4B58EF}" srcId="{769239C1-7B90-4450-92B1-605699F65527}" destId="{85B5F7BB-5C48-4649-BC4A-AC88235114CB}" srcOrd="3" destOrd="0" parTransId="{200F4DEC-79FD-485B-99A1-5384D45F8E59}" sibTransId="{A1D3CD3C-E9A3-46CE-BEC6-67C94915E445}"/>
    <dgm:cxn modelId="{84DED27F-9BBD-42EA-80EA-856963D3DD93}" srcId="{769239C1-7B90-4450-92B1-605699F65527}" destId="{0F389A0D-2769-448A-BC42-F0FAC16DD2C4}" srcOrd="2" destOrd="0" parTransId="{D96B1721-676B-41D2-AF74-50FA77A2229D}" sibTransId="{2B9CA7EF-7BB9-41B0-A466-CE83ED7B54C3}"/>
    <dgm:cxn modelId="{79ADC88B-B2F7-4363-A8C1-F7BF778F043D}" type="presOf" srcId="{AEDF834A-F2A7-4120-81E0-0C9A450140E9}" destId="{AAEBFA3C-AB10-4D6B-84B5-73526952DA2B}" srcOrd="0" destOrd="0" presId="urn:microsoft.com/office/officeart/2005/8/layout/vList5"/>
    <dgm:cxn modelId="{4ABA0423-25C4-4AE4-8238-ADC85AB89DE9}" srcId="{85B5F7BB-5C48-4649-BC4A-AC88235114CB}" destId="{F46CCB70-F0F0-4F78-8F19-65D30A1EBA0D}" srcOrd="0" destOrd="0" parTransId="{A9FA207C-105B-4017-922D-3CAF0FFF1A3C}" sibTransId="{3DD6A627-69AB-482E-AF29-4B4E33C80AEF}"/>
    <dgm:cxn modelId="{6CE6EF01-240A-4B56-BA0C-4A1072E6CD9E}" srcId="{0F389A0D-2769-448A-BC42-F0FAC16DD2C4}" destId="{AEDF834A-F2A7-4120-81E0-0C9A450140E9}" srcOrd="0" destOrd="0" parTransId="{34F3FDD1-FCFC-4822-B83D-2B96197390BE}" sibTransId="{23424486-CD7E-4A54-B29C-6A2F7A5413A9}"/>
    <dgm:cxn modelId="{1E1DCC61-EADD-43D5-A54B-3D5328A86561}" type="presOf" srcId="{4B46186D-F224-46F6-833B-7B6A0A7BBFD4}" destId="{AAEBFA3C-AB10-4D6B-84B5-73526952DA2B}" srcOrd="0" destOrd="2" presId="urn:microsoft.com/office/officeart/2005/8/layout/vList5"/>
    <dgm:cxn modelId="{751E2331-A3FC-472F-97BE-D915D26A3E0C}" srcId="{0F389A0D-2769-448A-BC42-F0FAC16DD2C4}" destId="{6A0607BB-C1D7-4E86-B159-CBCB0ECD09EF}" srcOrd="1" destOrd="0" parTransId="{DFFA3DFB-A95B-45E0-BFF0-ABE086CEB902}" sibTransId="{8231E5A4-E914-4773-AD98-BC9E8452B271}"/>
    <dgm:cxn modelId="{38B3D6A5-CDAC-44EF-8674-A7306FB6D702}" srcId="{85B5F7BB-5C48-4649-BC4A-AC88235114CB}" destId="{D61644AD-8D33-4CEF-8DE2-1010D4C2ED64}" srcOrd="1" destOrd="0" parTransId="{9A2DAC1F-16AC-4E29-B81B-F601BB245056}" sibTransId="{86B01D3E-8BC4-4240-9F22-B4B0ED76A372}"/>
    <dgm:cxn modelId="{1B73AF53-A75A-4B7A-9DD4-BDBD34951CA3}" type="presOf" srcId="{0F389A0D-2769-448A-BC42-F0FAC16DD2C4}" destId="{D738BC89-C4A6-40FC-9CC8-5CDA19F686FC}" srcOrd="0" destOrd="0" presId="urn:microsoft.com/office/officeart/2005/8/layout/vList5"/>
    <dgm:cxn modelId="{6572CB72-6146-48B3-908B-BEAA5139CBD2}" type="presOf" srcId="{D61644AD-8D33-4CEF-8DE2-1010D4C2ED64}" destId="{15F14D8B-27FB-44DF-BD57-60204DB9A3AB}" srcOrd="0" destOrd="1" presId="urn:microsoft.com/office/officeart/2005/8/layout/vList5"/>
    <dgm:cxn modelId="{672FFDAD-6E33-4346-8D47-5B6E63340863}" type="presOf" srcId="{F46CCB70-F0F0-4F78-8F19-65D30A1EBA0D}" destId="{15F14D8B-27FB-44DF-BD57-60204DB9A3AB}" srcOrd="0" destOrd="0" presId="urn:microsoft.com/office/officeart/2005/8/layout/vList5"/>
    <dgm:cxn modelId="{16D9B001-BA41-4DB6-8CB8-0B0D9AB2B296}" type="presOf" srcId="{769239C1-7B90-4450-92B1-605699F65527}" destId="{A965FFC3-53A9-48E9-9236-5A1570076C40}" srcOrd="0" destOrd="0" presId="urn:microsoft.com/office/officeart/2005/8/layout/vList5"/>
    <dgm:cxn modelId="{C6D0AD2C-1CF0-453D-83AA-64F423E3A310}" type="presOf" srcId="{5A26EE3F-93C0-49F0-AD09-EF2C9727095D}" destId="{78B26EB0-A639-4EF6-98EC-88566D0F1123}" srcOrd="0" destOrd="0" presId="urn:microsoft.com/office/officeart/2005/8/layout/vList5"/>
    <dgm:cxn modelId="{5C544A2E-B5B5-4D26-8B6B-FC9FED2C8F5E}" type="presOf" srcId="{6A0607BB-C1D7-4E86-B159-CBCB0ECD09EF}" destId="{AAEBFA3C-AB10-4D6B-84B5-73526952DA2B}" srcOrd="0" destOrd="1" presId="urn:microsoft.com/office/officeart/2005/8/layout/vList5"/>
    <dgm:cxn modelId="{105E821E-1D9A-4774-8102-1A04C5B62467}" srcId="{769239C1-7B90-4450-92B1-605699F65527}" destId="{53349433-45B7-4498-9903-13F4FED52BFB}" srcOrd="1" destOrd="0" parTransId="{2BDEEB3E-593C-425A-B81A-41A6588E8D71}" sibTransId="{6EDCBCC5-DE8C-4AF0-8F01-7B734502F24E}"/>
    <dgm:cxn modelId="{62522D7F-97F1-4114-A2A8-8A1FEE4B7ACC}" type="presParOf" srcId="{A965FFC3-53A9-48E9-9236-5A1570076C40}" destId="{B13DCCC9-46F0-43C9-B059-196198BAC247}" srcOrd="0" destOrd="0" presId="urn:microsoft.com/office/officeart/2005/8/layout/vList5"/>
    <dgm:cxn modelId="{D5054611-C28A-4B08-9ED0-8303C1E5B533}" type="presParOf" srcId="{B13DCCC9-46F0-43C9-B059-196198BAC247}" destId="{78B26EB0-A639-4EF6-98EC-88566D0F1123}" srcOrd="0" destOrd="0" presId="urn:microsoft.com/office/officeart/2005/8/layout/vList5"/>
    <dgm:cxn modelId="{22B6737F-AFCB-40CC-B79C-44B819F2BDB6}" type="presParOf" srcId="{A965FFC3-53A9-48E9-9236-5A1570076C40}" destId="{6CBD3B6F-FE23-4E5A-9528-0EF6B65E877E}" srcOrd="1" destOrd="0" presId="urn:microsoft.com/office/officeart/2005/8/layout/vList5"/>
    <dgm:cxn modelId="{946881DD-FA36-41F8-B0CC-ECBFDF0A4E86}" type="presParOf" srcId="{A965FFC3-53A9-48E9-9236-5A1570076C40}" destId="{3E955FEB-9605-4676-8939-2B0E85A1B190}" srcOrd="2" destOrd="0" presId="urn:microsoft.com/office/officeart/2005/8/layout/vList5"/>
    <dgm:cxn modelId="{A705B50D-59E8-4F5C-B997-714E617663D6}" type="presParOf" srcId="{3E955FEB-9605-4676-8939-2B0E85A1B190}" destId="{DA0855B8-4936-4A3C-89C8-B894C7F6B6F6}" srcOrd="0" destOrd="0" presId="urn:microsoft.com/office/officeart/2005/8/layout/vList5"/>
    <dgm:cxn modelId="{4B617345-9E41-4935-BF57-5FBC252DBD29}" type="presParOf" srcId="{A965FFC3-53A9-48E9-9236-5A1570076C40}" destId="{0E45AE2F-983A-4802-A3CC-5412B3AAE388}" srcOrd="3" destOrd="0" presId="urn:microsoft.com/office/officeart/2005/8/layout/vList5"/>
    <dgm:cxn modelId="{8E0E25AE-68BB-430B-8E64-63205AD16786}" type="presParOf" srcId="{A965FFC3-53A9-48E9-9236-5A1570076C40}" destId="{D26F3F94-E79F-4238-BB89-9527ED0B8724}" srcOrd="4" destOrd="0" presId="urn:microsoft.com/office/officeart/2005/8/layout/vList5"/>
    <dgm:cxn modelId="{DCBD7D59-CB71-4623-86B4-4B5DC57F15BD}" type="presParOf" srcId="{D26F3F94-E79F-4238-BB89-9527ED0B8724}" destId="{D738BC89-C4A6-40FC-9CC8-5CDA19F686FC}" srcOrd="0" destOrd="0" presId="urn:microsoft.com/office/officeart/2005/8/layout/vList5"/>
    <dgm:cxn modelId="{6016D2E2-BC63-48FE-894C-30608DAF28AE}" type="presParOf" srcId="{D26F3F94-E79F-4238-BB89-9527ED0B8724}" destId="{AAEBFA3C-AB10-4D6B-84B5-73526952DA2B}" srcOrd="1" destOrd="0" presId="urn:microsoft.com/office/officeart/2005/8/layout/vList5"/>
    <dgm:cxn modelId="{7329EC16-B363-4EB1-B168-0D2DF8FF31E1}" type="presParOf" srcId="{A965FFC3-53A9-48E9-9236-5A1570076C40}" destId="{94CCEAFB-896D-48EE-B13F-6A310A0D95FD}" srcOrd="5" destOrd="0" presId="urn:microsoft.com/office/officeart/2005/8/layout/vList5"/>
    <dgm:cxn modelId="{2846251D-0652-481E-8B98-932672357868}" type="presParOf" srcId="{A965FFC3-53A9-48E9-9236-5A1570076C40}" destId="{9CE0C5A1-F863-4584-A07D-AF61BF355D27}" srcOrd="6" destOrd="0" presId="urn:microsoft.com/office/officeart/2005/8/layout/vList5"/>
    <dgm:cxn modelId="{A64E81AC-9649-4EAD-9801-EE63988C9183}" type="presParOf" srcId="{9CE0C5A1-F863-4584-A07D-AF61BF355D27}" destId="{38D17F52-6C61-42D4-8962-9604AE700D72}" srcOrd="0" destOrd="0" presId="urn:microsoft.com/office/officeart/2005/8/layout/vList5"/>
    <dgm:cxn modelId="{FF556973-56D8-4234-9EFC-91E9333C52B9}" type="presParOf" srcId="{9CE0C5A1-F863-4584-A07D-AF61BF355D27}" destId="{15F14D8B-27FB-44DF-BD57-60204DB9A3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B3EA4-DD8B-4905-876F-3E96D36BC6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B1088A1-2087-4693-A199-6BF6723ACB95}">
      <dgm:prSet phldrT="[Texto]" custT="1"/>
      <dgm:spPr>
        <a:solidFill>
          <a:srgbClr val="3333CC"/>
        </a:solidFill>
      </dgm:spPr>
      <dgm:t>
        <a:bodyPr/>
        <a:lstStyle/>
        <a:p>
          <a:r>
            <a:rPr lang="es-CO" sz="1800" dirty="0" smtClean="0"/>
            <a:t>Resolución No 0079 de 2011</a:t>
          </a:r>
          <a:endParaRPr lang="es-CO" sz="1800" dirty="0"/>
        </a:p>
      </dgm:t>
    </dgm:pt>
    <dgm:pt modelId="{AF9CE7F2-8D21-4835-80E6-BFB4ACE22D95}" type="parTrans" cxnId="{0E1E8DA3-1235-48A0-8E41-0DD88369324E}">
      <dgm:prSet/>
      <dgm:spPr/>
      <dgm:t>
        <a:bodyPr/>
        <a:lstStyle/>
        <a:p>
          <a:endParaRPr lang="es-CO"/>
        </a:p>
      </dgm:t>
    </dgm:pt>
    <dgm:pt modelId="{216D2A37-94AC-43F2-BFC4-735450199721}" type="sibTrans" cxnId="{0E1E8DA3-1235-48A0-8E41-0DD88369324E}">
      <dgm:prSet/>
      <dgm:spPr/>
      <dgm:t>
        <a:bodyPr/>
        <a:lstStyle/>
        <a:p>
          <a:endParaRPr lang="es-CO"/>
        </a:p>
      </dgm:t>
    </dgm:pt>
    <dgm:pt modelId="{B9C736AD-EA30-44A6-969D-0CA3D445F7B2}">
      <dgm:prSet phldrT="[Texto]" custT="1"/>
      <dgm:spPr>
        <a:solidFill>
          <a:srgbClr val="FF99FF">
            <a:alpha val="89804"/>
          </a:srgbClr>
        </a:solidFill>
      </dgm:spPr>
      <dgm:t>
        <a:bodyPr/>
        <a:lstStyle/>
        <a:p>
          <a:pPr algn="just"/>
          <a:r>
            <a:rPr lang="es-CO" sz="1400" u="sng" dirty="0" smtClean="0"/>
            <a:t>Sumas máximas </a:t>
          </a:r>
          <a:r>
            <a:rPr lang="es-CO" sz="1400" dirty="0" smtClean="0"/>
            <a:t>que pueden invertir los candidatos en las campañas electorales a </a:t>
          </a:r>
          <a:r>
            <a:rPr lang="es-CO" sz="1400" u="sng" dirty="0" smtClean="0"/>
            <a:t>Gobernaciones</a:t>
          </a:r>
          <a:r>
            <a:rPr lang="es-CO" sz="1400" dirty="0" smtClean="0"/>
            <a:t>, </a:t>
          </a:r>
          <a:r>
            <a:rPr lang="es-CO" sz="1400" u="sng" dirty="0" smtClean="0"/>
            <a:t>alcaldías</a:t>
          </a:r>
          <a:r>
            <a:rPr lang="es-CO" sz="1400" dirty="0" smtClean="0"/>
            <a:t> distritales y municipales, así como los precandidatos de consultas populares o internas o interpartidistas en las elecciones de 2011.</a:t>
          </a:r>
          <a:endParaRPr lang="es-CO" sz="500" dirty="0"/>
        </a:p>
      </dgm:t>
    </dgm:pt>
    <dgm:pt modelId="{79D71858-A3BA-4E4F-B3D7-789D91ACD444}" type="parTrans" cxnId="{7D2B871E-9269-4BC5-88B1-64C941A8D639}">
      <dgm:prSet/>
      <dgm:spPr/>
      <dgm:t>
        <a:bodyPr/>
        <a:lstStyle/>
        <a:p>
          <a:endParaRPr lang="es-CO"/>
        </a:p>
      </dgm:t>
    </dgm:pt>
    <dgm:pt modelId="{3492A8AD-BE22-425D-B531-A54F38C1A6BD}" type="sibTrans" cxnId="{7D2B871E-9269-4BC5-88B1-64C941A8D639}">
      <dgm:prSet/>
      <dgm:spPr/>
      <dgm:t>
        <a:bodyPr/>
        <a:lstStyle/>
        <a:p>
          <a:endParaRPr lang="es-CO"/>
        </a:p>
      </dgm:t>
    </dgm:pt>
    <dgm:pt modelId="{9451C6A3-75CB-40D1-9253-D4555385DEC0}">
      <dgm:prSet custT="1"/>
      <dgm:spPr>
        <a:solidFill>
          <a:srgbClr val="660066"/>
        </a:solidFill>
      </dgm:spPr>
      <dgm:t>
        <a:bodyPr/>
        <a:lstStyle/>
        <a:p>
          <a:r>
            <a:rPr lang="es-CO" sz="1800" dirty="0" smtClean="0"/>
            <a:t>Resolución No 0078 de 2011</a:t>
          </a:r>
          <a:endParaRPr lang="es-CO" sz="1800" dirty="0"/>
        </a:p>
      </dgm:t>
    </dgm:pt>
    <dgm:pt modelId="{48B5E09D-5E42-4BD2-8FD6-AD100D555372}" type="parTrans" cxnId="{5DBB1CFE-9ACA-4FE6-9BDE-F1FCD758F070}">
      <dgm:prSet/>
      <dgm:spPr/>
      <dgm:t>
        <a:bodyPr/>
        <a:lstStyle/>
        <a:p>
          <a:endParaRPr lang="es-CO"/>
        </a:p>
      </dgm:t>
    </dgm:pt>
    <dgm:pt modelId="{2B6CA65B-B0BB-4083-B85A-C80E17B8EC82}" type="sibTrans" cxnId="{5DBB1CFE-9ACA-4FE6-9BDE-F1FCD758F070}">
      <dgm:prSet/>
      <dgm:spPr/>
      <dgm:t>
        <a:bodyPr/>
        <a:lstStyle/>
        <a:p>
          <a:endParaRPr lang="es-CO"/>
        </a:p>
      </dgm:t>
    </dgm:pt>
    <dgm:pt modelId="{AC6B4D28-F9E0-4357-B737-47DBF4E19E32}">
      <dgm:prSet phldrT="[Texto]" custT="1"/>
      <dgm:spPr>
        <a:solidFill>
          <a:srgbClr val="0099CC">
            <a:alpha val="89804"/>
          </a:srgbClr>
        </a:solidFill>
      </dgm:spPr>
      <dgm:t>
        <a:bodyPr/>
        <a:lstStyle/>
        <a:p>
          <a:pPr algn="just"/>
          <a:r>
            <a:rPr lang="es-CO" sz="1400" u="sng" dirty="0" smtClean="0"/>
            <a:t>Sumas máximas </a:t>
          </a:r>
          <a:r>
            <a:rPr lang="es-CO" sz="1400" dirty="0" smtClean="0"/>
            <a:t>que pueden invertir los candidatos en las campañas electorales a </a:t>
          </a:r>
          <a:r>
            <a:rPr lang="es-CO" sz="1400" u="sng" dirty="0" smtClean="0"/>
            <a:t>Asambleas Departamentales, Concejos Municipales y Distritales y JAL,</a:t>
          </a:r>
          <a:r>
            <a:rPr lang="es-CO" sz="1400" dirty="0" smtClean="0"/>
            <a:t> así como los precandidatos de consultas populares o internas o interpartidistas en las elecciones de 2011.</a:t>
          </a:r>
          <a:endParaRPr lang="es-CO" sz="1400" dirty="0"/>
        </a:p>
      </dgm:t>
    </dgm:pt>
    <dgm:pt modelId="{1FB411F1-A354-4D6D-80D0-732E616EB875}" type="sibTrans" cxnId="{D6EDAE28-70C1-42F6-8539-13CAA260B36B}">
      <dgm:prSet/>
      <dgm:spPr/>
      <dgm:t>
        <a:bodyPr/>
        <a:lstStyle/>
        <a:p>
          <a:endParaRPr lang="es-CO"/>
        </a:p>
      </dgm:t>
    </dgm:pt>
    <dgm:pt modelId="{4D59ACAC-CD99-41AF-B06D-EF452B23488E}" type="parTrans" cxnId="{D6EDAE28-70C1-42F6-8539-13CAA260B36B}">
      <dgm:prSet/>
      <dgm:spPr/>
      <dgm:t>
        <a:bodyPr/>
        <a:lstStyle/>
        <a:p>
          <a:endParaRPr lang="es-CO"/>
        </a:p>
      </dgm:t>
    </dgm:pt>
    <dgm:pt modelId="{9A94E6AC-1B3F-4D22-8C34-BEE1C967B3AD}" type="pres">
      <dgm:prSet presAssocID="{2AEB3EA4-DD8B-4905-876F-3E96D36BC6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E26254B-046C-4A6C-A49A-D11655CF99C0}" type="pres">
      <dgm:prSet presAssocID="{9451C6A3-75CB-40D1-9253-D4555385DEC0}" presName="linNode" presStyleCnt="0"/>
      <dgm:spPr/>
    </dgm:pt>
    <dgm:pt modelId="{BE89C807-2269-49F2-A43D-84402A19C1D9}" type="pres">
      <dgm:prSet presAssocID="{9451C6A3-75CB-40D1-9253-D4555385DEC0}" presName="parentText" presStyleLbl="node1" presStyleIdx="0" presStyleCnt="3" custScaleX="89072" custScaleY="139405" custLinFactNeighborX="-136" custLinFactNeighborY="5952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5B7856-75BC-4960-98CB-E496BFCB1480}" type="pres">
      <dgm:prSet presAssocID="{2B6CA65B-B0BB-4083-B85A-C80E17B8EC82}" presName="sp" presStyleCnt="0"/>
      <dgm:spPr/>
    </dgm:pt>
    <dgm:pt modelId="{9F6F4A3A-32FA-438F-9577-D201A9D74F1F}" type="pres">
      <dgm:prSet presAssocID="{BB1088A1-2087-4693-A199-6BF6723ACB95}" presName="linNode" presStyleCnt="0"/>
      <dgm:spPr/>
    </dgm:pt>
    <dgm:pt modelId="{E834F507-2264-4306-823E-6399A628CFAC}" type="pres">
      <dgm:prSet presAssocID="{BB1088A1-2087-4693-A199-6BF6723ACB95}" presName="parentText" presStyleLbl="node1" presStyleIdx="1" presStyleCnt="3" custScaleX="90537" custScaleY="139405" custLinFactY="52082" custLinFactNeighborX="-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FAB978-556D-40BF-9601-B45B9BF3520E}" type="pres">
      <dgm:prSet presAssocID="{BB1088A1-2087-4693-A199-6BF6723ACB95}" presName="descendantText" presStyleLbl="alignAccFollowNode1" presStyleIdx="0" presStyleCnt="1" custScaleY="274006" custLinFactY="-54462" custLinFactNeighborX="4867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B61E52D0-33BE-4EB6-AD01-007949A02F92}" type="pres">
      <dgm:prSet presAssocID="{216D2A37-94AC-43F2-BFC4-735450199721}" presName="sp" presStyleCnt="0"/>
      <dgm:spPr/>
    </dgm:pt>
    <dgm:pt modelId="{6520B818-5438-43C3-BD97-0BD5014FCDEE}" type="pres">
      <dgm:prSet presAssocID="{AC6B4D28-F9E0-4357-B737-47DBF4E19E32}" presName="linNode" presStyleCnt="0"/>
      <dgm:spPr/>
    </dgm:pt>
    <dgm:pt modelId="{B3DFBF42-A291-4973-971B-4BD9954639D9}" type="pres">
      <dgm:prSet presAssocID="{AC6B4D28-F9E0-4357-B737-47DBF4E19E32}" presName="parentText" presStyleLbl="node1" presStyleIdx="2" presStyleCnt="3" custScaleX="174131" custScaleY="225417" custLinFactX="19428" custLinFactNeighborX="100000" custLinFactNeighborY="-7932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DBB1CFE-9ACA-4FE6-9BDE-F1FCD758F070}" srcId="{2AEB3EA4-DD8B-4905-876F-3E96D36BC627}" destId="{9451C6A3-75CB-40D1-9253-D4555385DEC0}" srcOrd="0" destOrd="0" parTransId="{48B5E09D-5E42-4BD2-8FD6-AD100D555372}" sibTransId="{2B6CA65B-B0BB-4083-B85A-C80E17B8EC82}"/>
    <dgm:cxn modelId="{136A8BF0-9477-4350-9DC9-6865F45C217D}" type="presOf" srcId="{2AEB3EA4-DD8B-4905-876F-3E96D36BC627}" destId="{9A94E6AC-1B3F-4D22-8C34-BEE1C967B3AD}" srcOrd="0" destOrd="0" presId="urn:microsoft.com/office/officeart/2005/8/layout/vList5"/>
    <dgm:cxn modelId="{D6EDAE28-70C1-42F6-8539-13CAA260B36B}" srcId="{2AEB3EA4-DD8B-4905-876F-3E96D36BC627}" destId="{AC6B4D28-F9E0-4357-B737-47DBF4E19E32}" srcOrd="2" destOrd="0" parTransId="{4D59ACAC-CD99-41AF-B06D-EF452B23488E}" sibTransId="{1FB411F1-A354-4D6D-80D0-732E616EB875}"/>
    <dgm:cxn modelId="{7D2B871E-9269-4BC5-88B1-64C941A8D639}" srcId="{BB1088A1-2087-4693-A199-6BF6723ACB95}" destId="{B9C736AD-EA30-44A6-969D-0CA3D445F7B2}" srcOrd="0" destOrd="0" parTransId="{79D71858-A3BA-4E4F-B3D7-789D91ACD444}" sibTransId="{3492A8AD-BE22-425D-B531-A54F38C1A6BD}"/>
    <dgm:cxn modelId="{0E1E8DA3-1235-48A0-8E41-0DD88369324E}" srcId="{2AEB3EA4-DD8B-4905-876F-3E96D36BC627}" destId="{BB1088A1-2087-4693-A199-6BF6723ACB95}" srcOrd="1" destOrd="0" parTransId="{AF9CE7F2-8D21-4835-80E6-BFB4ACE22D95}" sibTransId="{216D2A37-94AC-43F2-BFC4-735450199721}"/>
    <dgm:cxn modelId="{6935B952-82D9-49BE-A550-1550EDE67675}" type="presOf" srcId="{BB1088A1-2087-4693-A199-6BF6723ACB95}" destId="{E834F507-2264-4306-823E-6399A628CFAC}" srcOrd="0" destOrd="0" presId="urn:microsoft.com/office/officeart/2005/8/layout/vList5"/>
    <dgm:cxn modelId="{9721C5CC-2516-49F4-B3FA-24FCC106E99D}" type="presOf" srcId="{9451C6A3-75CB-40D1-9253-D4555385DEC0}" destId="{BE89C807-2269-49F2-A43D-84402A19C1D9}" srcOrd="0" destOrd="0" presId="urn:microsoft.com/office/officeart/2005/8/layout/vList5"/>
    <dgm:cxn modelId="{7FB428E6-A40F-41C8-AAFA-02C8BE2F87C9}" type="presOf" srcId="{B9C736AD-EA30-44A6-969D-0CA3D445F7B2}" destId="{1BFAB978-556D-40BF-9601-B45B9BF3520E}" srcOrd="0" destOrd="0" presId="urn:microsoft.com/office/officeart/2005/8/layout/vList5"/>
    <dgm:cxn modelId="{DD841040-2289-4A3A-859C-ABF047DF0ABF}" type="presOf" srcId="{AC6B4D28-F9E0-4357-B737-47DBF4E19E32}" destId="{B3DFBF42-A291-4973-971B-4BD9954639D9}" srcOrd="0" destOrd="0" presId="urn:microsoft.com/office/officeart/2005/8/layout/vList5"/>
    <dgm:cxn modelId="{4D01243C-BE7A-4DF6-8CBC-E80EB04C4BF5}" type="presParOf" srcId="{9A94E6AC-1B3F-4D22-8C34-BEE1C967B3AD}" destId="{BE26254B-046C-4A6C-A49A-D11655CF99C0}" srcOrd="0" destOrd="0" presId="urn:microsoft.com/office/officeart/2005/8/layout/vList5"/>
    <dgm:cxn modelId="{3AFFF20B-F6CE-4449-A7C0-57BAB5409776}" type="presParOf" srcId="{BE26254B-046C-4A6C-A49A-D11655CF99C0}" destId="{BE89C807-2269-49F2-A43D-84402A19C1D9}" srcOrd="0" destOrd="0" presId="urn:microsoft.com/office/officeart/2005/8/layout/vList5"/>
    <dgm:cxn modelId="{9B1E254F-C4CE-4B22-9893-75221B68C547}" type="presParOf" srcId="{9A94E6AC-1B3F-4D22-8C34-BEE1C967B3AD}" destId="{285B7856-75BC-4960-98CB-E496BFCB1480}" srcOrd="1" destOrd="0" presId="urn:microsoft.com/office/officeart/2005/8/layout/vList5"/>
    <dgm:cxn modelId="{5ABEA4F1-1E16-4B4D-9DE5-97EA03EC8175}" type="presParOf" srcId="{9A94E6AC-1B3F-4D22-8C34-BEE1C967B3AD}" destId="{9F6F4A3A-32FA-438F-9577-D201A9D74F1F}" srcOrd="2" destOrd="0" presId="urn:microsoft.com/office/officeart/2005/8/layout/vList5"/>
    <dgm:cxn modelId="{9B398C41-4D56-468A-9331-C16D26C47B39}" type="presParOf" srcId="{9F6F4A3A-32FA-438F-9577-D201A9D74F1F}" destId="{E834F507-2264-4306-823E-6399A628CFAC}" srcOrd="0" destOrd="0" presId="urn:microsoft.com/office/officeart/2005/8/layout/vList5"/>
    <dgm:cxn modelId="{D1C2264E-BF8B-4FF1-B0CB-5601E8B8CC75}" type="presParOf" srcId="{9F6F4A3A-32FA-438F-9577-D201A9D74F1F}" destId="{1BFAB978-556D-40BF-9601-B45B9BF3520E}" srcOrd="1" destOrd="0" presId="urn:microsoft.com/office/officeart/2005/8/layout/vList5"/>
    <dgm:cxn modelId="{FFE33418-9C5F-4B18-8F9A-C5DBF265F98F}" type="presParOf" srcId="{9A94E6AC-1B3F-4D22-8C34-BEE1C967B3AD}" destId="{B61E52D0-33BE-4EB6-AD01-007949A02F92}" srcOrd="3" destOrd="0" presId="urn:microsoft.com/office/officeart/2005/8/layout/vList5"/>
    <dgm:cxn modelId="{07FD0FAC-A08C-4314-BDE5-AF5B604E49CA}" type="presParOf" srcId="{9A94E6AC-1B3F-4D22-8C34-BEE1C967B3AD}" destId="{6520B818-5438-43C3-BD97-0BD5014FCDEE}" srcOrd="4" destOrd="0" presId="urn:microsoft.com/office/officeart/2005/8/layout/vList5"/>
    <dgm:cxn modelId="{65792AE8-997D-4318-97EF-EB0B9AB8812E}" type="presParOf" srcId="{6520B818-5438-43C3-BD97-0BD5014FCDEE}" destId="{B3DFBF42-A291-4973-971B-4BD9954639D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BC37D-8ACD-4435-A49F-3ECB9D3628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73FC278-5E4D-4607-9258-F34AEBFE51C1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CO" sz="2200" dirty="0" smtClean="0"/>
            <a:t>Resolución No 285 de 2010</a:t>
          </a:r>
          <a:endParaRPr lang="es-CO" sz="2200" dirty="0"/>
        </a:p>
      </dgm:t>
    </dgm:pt>
    <dgm:pt modelId="{A4283DCA-DD19-41B8-B421-4782138D600F}" type="parTrans" cxnId="{40411DBF-B5F3-49CD-B5F4-9332622241DD}">
      <dgm:prSet/>
      <dgm:spPr/>
      <dgm:t>
        <a:bodyPr/>
        <a:lstStyle/>
        <a:p>
          <a:endParaRPr lang="es-CO"/>
        </a:p>
      </dgm:t>
    </dgm:pt>
    <dgm:pt modelId="{43C6DBB3-F830-43B5-A844-FA5141EE06E5}" type="sibTrans" cxnId="{40411DBF-B5F3-49CD-B5F4-9332622241DD}">
      <dgm:prSet/>
      <dgm:spPr/>
      <dgm:t>
        <a:bodyPr/>
        <a:lstStyle/>
        <a:p>
          <a:endParaRPr lang="es-CO"/>
        </a:p>
      </dgm:t>
    </dgm:pt>
    <dgm:pt modelId="{9E53AB1E-276B-48C2-A175-34736B2BD861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es-CO" sz="1400" b="0" i="0" dirty="0" smtClean="0"/>
            <a:t>Por la cual se </a:t>
          </a:r>
          <a:r>
            <a:rPr lang="es-CO" sz="1400" b="0" i="0" u="sng" dirty="0" smtClean="0"/>
            <a:t>reajustan los valores </a:t>
          </a:r>
          <a:r>
            <a:rPr lang="es-CO" sz="1400" b="0" i="0" dirty="0" smtClean="0"/>
            <a:t>correspondientes a las </a:t>
          </a:r>
          <a:r>
            <a:rPr lang="es-CO" sz="1400" b="0" i="0" u="sng" dirty="0" smtClean="0"/>
            <a:t>multas</a:t>
          </a:r>
          <a:r>
            <a:rPr lang="es-CO" sz="1400" b="0" i="0" dirty="0" smtClean="0"/>
            <a:t> señaladas en el literal a) del artículo 39 de la Ley 130 de 1994.</a:t>
          </a:r>
          <a:endParaRPr lang="es-CO" sz="1400" i="0" dirty="0"/>
        </a:p>
      </dgm:t>
    </dgm:pt>
    <dgm:pt modelId="{91147B71-4792-4EF2-82EA-88C44F06627C}" type="parTrans" cxnId="{3266E7D6-812C-4453-92BF-2B2A7370ED35}">
      <dgm:prSet/>
      <dgm:spPr/>
      <dgm:t>
        <a:bodyPr/>
        <a:lstStyle/>
        <a:p>
          <a:endParaRPr lang="es-CO"/>
        </a:p>
      </dgm:t>
    </dgm:pt>
    <dgm:pt modelId="{F48D861E-1D10-41CB-80F7-1ED08278FCDF}" type="sibTrans" cxnId="{3266E7D6-812C-4453-92BF-2B2A7370ED35}">
      <dgm:prSet/>
      <dgm:spPr/>
      <dgm:t>
        <a:bodyPr/>
        <a:lstStyle/>
        <a:p>
          <a:endParaRPr lang="es-CO"/>
        </a:p>
      </dgm:t>
    </dgm:pt>
    <dgm:pt modelId="{686E434F-5977-4A53-AEBB-9260A0091B42}">
      <dgm:prSet phldrT="[Texto]" custT="1"/>
      <dgm:spPr>
        <a:solidFill>
          <a:srgbClr val="CC3300"/>
        </a:solidFill>
      </dgm:spPr>
      <dgm:t>
        <a:bodyPr/>
        <a:lstStyle/>
        <a:p>
          <a:r>
            <a:rPr lang="es-CO" sz="2200" dirty="0" smtClean="0"/>
            <a:t>Resolución No 004 de 2011</a:t>
          </a:r>
          <a:endParaRPr lang="es-CO" sz="2200" dirty="0"/>
        </a:p>
      </dgm:t>
    </dgm:pt>
    <dgm:pt modelId="{1CAC7A1A-EF47-4AFD-A35E-1BA3151FC17F}" type="parTrans" cxnId="{818C3872-8476-46D6-8614-D494DD8406F5}">
      <dgm:prSet/>
      <dgm:spPr/>
      <dgm:t>
        <a:bodyPr/>
        <a:lstStyle/>
        <a:p>
          <a:endParaRPr lang="es-CO"/>
        </a:p>
      </dgm:t>
    </dgm:pt>
    <dgm:pt modelId="{2E0E835F-BACF-42E9-8534-4BC85B448ADB}" type="sibTrans" cxnId="{818C3872-8476-46D6-8614-D494DD8406F5}">
      <dgm:prSet/>
      <dgm:spPr/>
      <dgm:t>
        <a:bodyPr/>
        <a:lstStyle/>
        <a:p>
          <a:endParaRPr lang="es-CO"/>
        </a:p>
      </dgm:t>
    </dgm:pt>
    <dgm:pt modelId="{05072B6D-AEF2-418A-A19B-CE94F7353ABB}">
      <dgm:prSet phldrT="[Texto]" custT="1"/>
      <dgm:spPr>
        <a:solidFill>
          <a:srgbClr val="FF00FF">
            <a:alpha val="89804"/>
          </a:srgbClr>
        </a:solidFill>
      </dgm:spPr>
      <dgm:t>
        <a:bodyPr/>
        <a:lstStyle/>
        <a:p>
          <a:pPr algn="just"/>
          <a:r>
            <a:rPr lang="es-CO" sz="1400" dirty="0" smtClean="0"/>
            <a:t>Por la cual se reajustan y fijan </a:t>
          </a:r>
          <a:r>
            <a:rPr lang="es-CO" sz="1400" u="sng" dirty="0" smtClean="0"/>
            <a:t>los valores correspondientes a la reposición por voto </a:t>
          </a:r>
          <a:r>
            <a:rPr lang="es-CO" sz="1400" dirty="0" smtClean="0"/>
            <a:t>válido a favor de los candidatos para Gobernaciones, Alcaldías municipales y Distritales, Asambleas Departamentales y Concejos Municipales y Distritales en las elecciones de 2011</a:t>
          </a:r>
          <a:endParaRPr lang="es-CO" sz="1400" dirty="0"/>
        </a:p>
      </dgm:t>
    </dgm:pt>
    <dgm:pt modelId="{C6C263B1-D0B9-4427-83D0-5DC4E5492E02}" type="parTrans" cxnId="{CFF76B5D-D13D-4516-A4A3-E51D690A3B3E}">
      <dgm:prSet/>
      <dgm:spPr/>
      <dgm:t>
        <a:bodyPr/>
        <a:lstStyle/>
        <a:p>
          <a:endParaRPr lang="es-CO"/>
        </a:p>
      </dgm:t>
    </dgm:pt>
    <dgm:pt modelId="{431E97F1-4693-4402-B7F2-5A320B1A34AC}" type="sibTrans" cxnId="{CFF76B5D-D13D-4516-A4A3-E51D690A3B3E}">
      <dgm:prSet/>
      <dgm:spPr/>
      <dgm:t>
        <a:bodyPr/>
        <a:lstStyle/>
        <a:p>
          <a:endParaRPr lang="es-CO"/>
        </a:p>
      </dgm:t>
    </dgm:pt>
    <dgm:pt modelId="{711ADB15-6B84-4528-83E6-3AFBF4988974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CO" sz="2200" dirty="0" smtClean="0"/>
            <a:t>Resolución No 001 de 2011</a:t>
          </a:r>
          <a:endParaRPr lang="es-CO" sz="2200" dirty="0"/>
        </a:p>
      </dgm:t>
    </dgm:pt>
    <dgm:pt modelId="{2354DC6D-3BF8-441D-89EB-DE82AC96FB4C}" type="parTrans" cxnId="{C7794429-039C-4F15-A459-17A7BFE41191}">
      <dgm:prSet/>
      <dgm:spPr/>
      <dgm:t>
        <a:bodyPr/>
        <a:lstStyle/>
        <a:p>
          <a:endParaRPr lang="es-CO"/>
        </a:p>
      </dgm:t>
    </dgm:pt>
    <dgm:pt modelId="{28C010C3-6CF4-4B91-96C3-E6357E10858E}" type="sibTrans" cxnId="{C7794429-039C-4F15-A459-17A7BFE41191}">
      <dgm:prSet/>
      <dgm:spPr/>
      <dgm:t>
        <a:bodyPr/>
        <a:lstStyle/>
        <a:p>
          <a:endParaRPr lang="es-CO"/>
        </a:p>
      </dgm:t>
    </dgm:pt>
    <dgm:pt modelId="{D247BAEC-4885-4C6A-8193-3483C39C655B}" type="pres">
      <dgm:prSet presAssocID="{1C6BC37D-8ACD-4435-A49F-3ECB9D3628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5795B23-704A-4343-B270-974BD9CFBFFC}" type="pres">
      <dgm:prSet presAssocID="{A73FC278-5E4D-4607-9258-F34AEBFE51C1}" presName="linNode" presStyleCnt="0"/>
      <dgm:spPr/>
    </dgm:pt>
    <dgm:pt modelId="{3DBFEFF4-69D0-4A94-9FB2-50D476965D11}" type="pres">
      <dgm:prSet presAssocID="{A73FC278-5E4D-4607-9258-F34AEBFE51C1}" presName="parentText" presStyleLbl="node1" presStyleIdx="0" presStyleCnt="3" custScaleY="26900" custLinFactNeighborX="-3659" custLinFactNeighborY="-16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0468A4-7F08-4D2A-8796-D775E92FAD16}" type="pres">
      <dgm:prSet presAssocID="{A73FC278-5E4D-4607-9258-F34AEBFE51C1}" presName="descendantText" presStyleLbl="alignAccFollowNode1" presStyleIdx="0" presStyleCnt="2" custScaleX="94294" custScaleY="42037" custLinFactY="13081" custLinFactNeighborX="1412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1744A344-95FC-4EB8-8FB4-26BECAF5EC18}" type="pres">
      <dgm:prSet presAssocID="{43C6DBB3-F830-43B5-A844-FA5141EE06E5}" presName="sp" presStyleCnt="0"/>
      <dgm:spPr/>
    </dgm:pt>
    <dgm:pt modelId="{51DCD92D-DD9E-4C81-BF99-F81639F9771F}" type="pres">
      <dgm:prSet presAssocID="{686E434F-5977-4A53-AEBB-9260A0091B42}" presName="linNode" presStyleCnt="0"/>
      <dgm:spPr/>
    </dgm:pt>
    <dgm:pt modelId="{11A9D7EF-43A7-467F-8623-4A4CCB6CE2F7}" type="pres">
      <dgm:prSet presAssocID="{686E434F-5977-4A53-AEBB-9260A0091B42}" presName="parentText" presStyleLbl="node1" presStyleIdx="1" presStyleCnt="3" custScaleY="29310" custLinFactNeighborX="-1532" custLinFactNeighborY="4358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693C60-B9ED-4BCF-BA73-46C8D5140FC6}" type="pres">
      <dgm:prSet presAssocID="{686E434F-5977-4A53-AEBB-9260A0091B42}" presName="descendantText" presStyleLbl="alignAccFollowNode1" presStyleIdx="1" presStyleCnt="2" custScaleX="94307" custScaleY="60732" custLinFactNeighborX="7316" custLinFactNeighborY="-19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3A34CF29-7F17-4CF4-B3F5-A134CD688EC7}" type="pres">
      <dgm:prSet presAssocID="{2E0E835F-BACF-42E9-8534-4BC85B448ADB}" presName="sp" presStyleCnt="0"/>
      <dgm:spPr/>
    </dgm:pt>
    <dgm:pt modelId="{E305631A-C25E-4EBE-A688-017CAA3D0E9E}" type="pres">
      <dgm:prSet presAssocID="{711ADB15-6B84-4528-83E6-3AFBF4988974}" presName="linNode" presStyleCnt="0"/>
      <dgm:spPr/>
    </dgm:pt>
    <dgm:pt modelId="{ED5A92FC-A20B-4D20-9CCC-3D83CF069CAF}" type="pres">
      <dgm:prSet presAssocID="{711ADB15-6B84-4528-83E6-3AFBF4988974}" presName="parentText" presStyleLbl="node1" presStyleIdx="2" presStyleCnt="3" custScaleY="31852" custLinFactNeighborX="-3969" custLinFactNeighborY="-4549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266E7D6-812C-4453-92BF-2B2A7370ED35}" srcId="{A73FC278-5E4D-4607-9258-F34AEBFE51C1}" destId="{9E53AB1E-276B-48C2-A175-34736B2BD861}" srcOrd="0" destOrd="0" parTransId="{91147B71-4792-4EF2-82EA-88C44F06627C}" sibTransId="{F48D861E-1D10-41CB-80F7-1ED08278FCDF}"/>
    <dgm:cxn modelId="{7FEFD471-20DA-4384-9610-FFB1E3BB23B5}" type="presOf" srcId="{686E434F-5977-4A53-AEBB-9260A0091B42}" destId="{11A9D7EF-43A7-467F-8623-4A4CCB6CE2F7}" srcOrd="0" destOrd="0" presId="urn:microsoft.com/office/officeart/2005/8/layout/vList5"/>
    <dgm:cxn modelId="{5D32010A-C711-4EB2-83A4-C71D51EF17D2}" type="presOf" srcId="{9E53AB1E-276B-48C2-A175-34736B2BD861}" destId="{3F0468A4-7F08-4D2A-8796-D775E92FAD16}" srcOrd="0" destOrd="0" presId="urn:microsoft.com/office/officeart/2005/8/layout/vList5"/>
    <dgm:cxn modelId="{7F08E7A2-B65D-49E5-9995-B58B2968E6F5}" type="presOf" srcId="{05072B6D-AEF2-418A-A19B-CE94F7353ABB}" destId="{96693C60-B9ED-4BCF-BA73-46C8D5140FC6}" srcOrd="0" destOrd="0" presId="urn:microsoft.com/office/officeart/2005/8/layout/vList5"/>
    <dgm:cxn modelId="{D600724C-39BB-48B5-9F01-51E88BD5DACC}" type="presOf" srcId="{1C6BC37D-8ACD-4435-A49F-3ECB9D36283C}" destId="{D247BAEC-4885-4C6A-8193-3483C39C655B}" srcOrd="0" destOrd="0" presId="urn:microsoft.com/office/officeart/2005/8/layout/vList5"/>
    <dgm:cxn modelId="{818C3872-8476-46D6-8614-D494DD8406F5}" srcId="{1C6BC37D-8ACD-4435-A49F-3ECB9D36283C}" destId="{686E434F-5977-4A53-AEBB-9260A0091B42}" srcOrd="1" destOrd="0" parTransId="{1CAC7A1A-EF47-4AFD-A35E-1BA3151FC17F}" sibTransId="{2E0E835F-BACF-42E9-8534-4BC85B448ADB}"/>
    <dgm:cxn modelId="{C7794429-039C-4F15-A459-17A7BFE41191}" srcId="{1C6BC37D-8ACD-4435-A49F-3ECB9D36283C}" destId="{711ADB15-6B84-4528-83E6-3AFBF4988974}" srcOrd="2" destOrd="0" parTransId="{2354DC6D-3BF8-441D-89EB-DE82AC96FB4C}" sibTransId="{28C010C3-6CF4-4B91-96C3-E6357E10858E}"/>
    <dgm:cxn modelId="{40411DBF-B5F3-49CD-B5F4-9332622241DD}" srcId="{1C6BC37D-8ACD-4435-A49F-3ECB9D36283C}" destId="{A73FC278-5E4D-4607-9258-F34AEBFE51C1}" srcOrd="0" destOrd="0" parTransId="{A4283DCA-DD19-41B8-B421-4782138D600F}" sibTransId="{43C6DBB3-F830-43B5-A844-FA5141EE06E5}"/>
    <dgm:cxn modelId="{CFF76B5D-D13D-4516-A4A3-E51D690A3B3E}" srcId="{686E434F-5977-4A53-AEBB-9260A0091B42}" destId="{05072B6D-AEF2-418A-A19B-CE94F7353ABB}" srcOrd="0" destOrd="0" parTransId="{C6C263B1-D0B9-4427-83D0-5DC4E5492E02}" sibTransId="{431E97F1-4693-4402-B7F2-5A320B1A34AC}"/>
    <dgm:cxn modelId="{F4B1CA6B-FB48-4C76-90CE-A7F35435E307}" type="presOf" srcId="{A73FC278-5E4D-4607-9258-F34AEBFE51C1}" destId="{3DBFEFF4-69D0-4A94-9FB2-50D476965D11}" srcOrd="0" destOrd="0" presId="urn:microsoft.com/office/officeart/2005/8/layout/vList5"/>
    <dgm:cxn modelId="{18E636DD-C48F-413B-87A0-C915F4383719}" type="presOf" srcId="{711ADB15-6B84-4528-83E6-3AFBF4988974}" destId="{ED5A92FC-A20B-4D20-9CCC-3D83CF069CAF}" srcOrd="0" destOrd="0" presId="urn:microsoft.com/office/officeart/2005/8/layout/vList5"/>
    <dgm:cxn modelId="{80B011EE-0476-42E5-9D79-E271A86E1B5C}" type="presParOf" srcId="{D247BAEC-4885-4C6A-8193-3483C39C655B}" destId="{85795B23-704A-4343-B270-974BD9CFBFFC}" srcOrd="0" destOrd="0" presId="urn:microsoft.com/office/officeart/2005/8/layout/vList5"/>
    <dgm:cxn modelId="{8C2206E4-85A2-44D6-9ED9-BC63D48200ED}" type="presParOf" srcId="{85795B23-704A-4343-B270-974BD9CFBFFC}" destId="{3DBFEFF4-69D0-4A94-9FB2-50D476965D11}" srcOrd="0" destOrd="0" presId="urn:microsoft.com/office/officeart/2005/8/layout/vList5"/>
    <dgm:cxn modelId="{3AB3D2AE-6487-4196-998E-6225B6BAD004}" type="presParOf" srcId="{85795B23-704A-4343-B270-974BD9CFBFFC}" destId="{3F0468A4-7F08-4D2A-8796-D775E92FAD16}" srcOrd="1" destOrd="0" presId="urn:microsoft.com/office/officeart/2005/8/layout/vList5"/>
    <dgm:cxn modelId="{43D97A7E-06D7-43AD-8EE6-A9B7B87910EB}" type="presParOf" srcId="{D247BAEC-4885-4C6A-8193-3483C39C655B}" destId="{1744A344-95FC-4EB8-8FB4-26BECAF5EC18}" srcOrd="1" destOrd="0" presId="urn:microsoft.com/office/officeart/2005/8/layout/vList5"/>
    <dgm:cxn modelId="{D7D25D4B-2615-4886-A470-B2E4EEC1046D}" type="presParOf" srcId="{D247BAEC-4885-4C6A-8193-3483C39C655B}" destId="{51DCD92D-DD9E-4C81-BF99-F81639F9771F}" srcOrd="2" destOrd="0" presId="urn:microsoft.com/office/officeart/2005/8/layout/vList5"/>
    <dgm:cxn modelId="{C03917B0-B912-4F97-90A7-A0A774410A4D}" type="presParOf" srcId="{51DCD92D-DD9E-4C81-BF99-F81639F9771F}" destId="{11A9D7EF-43A7-467F-8623-4A4CCB6CE2F7}" srcOrd="0" destOrd="0" presId="urn:microsoft.com/office/officeart/2005/8/layout/vList5"/>
    <dgm:cxn modelId="{D85FBF81-C728-4D18-A8B6-656156172CC6}" type="presParOf" srcId="{51DCD92D-DD9E-4C81-BF99-F81639F9771F}" destId="{96693C60-B9ED-4BCF-BA73-46C8D5140FC6}" srcOrd="1" destOrd="0" presId="urn:microsoft.com/office/officeart/2005/8/layout/vList5"/>
    <dgm:cxn modelId="{726F543A-04BB-4024-9F14-AAF33FB49D8A}" type="presParOf" srcId="{D247BAEC-4885-4C6A-8193-3483C39C655B}" destId="{3A34CF29-7F17-4CF4-B3F5-A134CD688EC7}" srcOrd="3" destOrd="0" presId="urn:microsoft.com/office/officeart/2005/8/layout/vList5"/>
    <dgm:cxn modelId="{6FA013D3-5B27-4063-B968-F61FE4F620D2}" type="presParOf" srcId="{D247BAEC-4885-4C6A-8193-3483C39C655B}" destId="{E305631A-C25E-4EBE-A688-017CAA3D0E9E}" srcOrd="4" destOrd="0" presId="urn:microsoft.com/office/officeart/2005/8/layout/vList5"/>
    <dgm:cxn modelId="{7A00667E-C7E7-444C-A06E-065BF58FAB76}" type="presParOf" srcId="{E305631A-C25E-4EBE-A688-017CAA3D0E9E}" destId="{ED5A92FC-A20B-4D20-9CCC-3D83CF069C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9FEF9-1B91-462C-93FE-D664ADFB4CA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5A34D4-F0B0-4F32-9796-6B43EF2717E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dirty="0" smtClean="0"/>
            <a:t>A</a:t>
          </a:r>
          <a:endParaRPr lang="es-CO" dirty="0"/>
        </a:p>
      </dgm:t>
    </dgm:pt>
    <dgm:pt modelId="{8C0A97B0-1682-484E-AF33-B9F3527AACEF}" type="parTrans" cxnId="{A9FED412-8F1F-4B2D-A9A6-DDEDA4C448C4}">
      <dgm:prSet/>
      <dgm:spPr/>
      <dgm:t>
        <a:bodyPr/>
        <a:lstStyle/>
        <a:p>
          <a:endParaRPr lang="es-CO"/>
        </a:p>
      </dgm:t>
    </dgm:pt>
    <dgm:pt modelId="{58A0B280-8967-4F75-863E-102C8EEBD7D6}" type="sibTrans" cxnId="{A9FED412-8F1F-4B2D-A9A6-DDEDA4C448C4}">
      <dgm:prSet/>
      <dgm:spPr/>
      <dgm:t>
        <a:bodyPr/>
        <a:lstStyle/>
        <a:p>
          <a:endParaRPr lang="es-CO"/>
        </a:p>
      </dgm:t>
    </dgm:pt>
    <dgm:pt modelId="{F415A9FB-88DA-4FE9-8FAC-E23B66729C80}">
      <dgm:prSet phldrT="[Texto]" custT="1"/>
      <dgm:spPr/>
      <dgm:t>
        <a:bodyPr anchor="t" anchorCtr="0"/>
        <a:lstStyle/>
        <a:p>
          <a:pPr algn="ctr"/>
          <a:r>
            <a:rPr lang="es-CO" sz="1400" u="sng" dirty="0" smtClean="0">
              <a:solidFill>
                <a:schemeClr val="tx1"/>
              </a:solidFill>
            </a:rPr>
            <a:t>Designación del Gerente</a:t>
          </a:r>
        </a:p>
        <a:p>
          <a:pPr algn="just"/>
          <a:r>
            <a:rPr lang="es-CO" sz="1400" dirty="0" smtClean="0">
              <a:solidFill>
                <a:schemeClr val="tx1"/>
              </a:solidFill>
            </a:rPr>
            <a:t>Cargos uninominales y a las corporaciones publicas con voto preferente: designado por el candidato.</a:t>
          </a:r>
        </a:p>
        <a:p>
          <a:pPr algn="just"/>
          <a:r>
            <a:rPr lang="es-CO" sz="1400" dirty="0" smtClean="0">
              <a:solidFill>
                <a:schemeClr val="tx1"/>
              </a:solidFill>
            </a:rPr>
            <a:t>Listas cerradas: designado por el candidato o en su defecto por el partido, movimiento o Comité promotor del grupo significativo de ciudadanos</a:t>
          </a:r>
          <a:endParaRPr lang="es-CO" sz="1400" dirty="0">
            <a:solidFill>
              <a:schemeClr val="tx1"/>
            </a:solidFill>
          </a:endParaRPr>
        </a:p>
      </dgm:t>
    </dgm:pt>
    <dgm:pt modelId="{BEDE5B15-5192-4ED2-8758-3B83E5BE5B9B}" type="parTrans" cxnId="{D4E2FF10-E3FB-4F62-AA6C-F5DD562B8A92}">
      <dgm:prSet/>
      <dgm:spPr/>
      <dgm:t>
        <a:bodyPr/>
        <a:lstStyle/>
        <a:p>
          <a:endParaRPr lang="es-CO"/>
        </a:p>
      </dgm:t>
    </dgm:pt>
    <dgm:pt modelId="{8D377638-9A48-4C58-890A-DE1BBBE6B675}" type="sibTrans" cxnId="{D4E2FF10-E3FB-4F62-AA6C-F5DD562B8A92}">
      <dgm:prSet/>
      <dgm:spPr/>
      <dgm:t>
        <a:bodyPr/>
        <a:lstStyle/>
        <a:p>
          <a:endParaRPr lang="es-CO"/>
        </a:p>
      </dgm:t>
    </dgm:pt>
    <dgm:pt modelId="{1A82DDE1-9229-404A-9E16-CF3995F1732F}">
      <dgm:prSet phldrT="[Texto]" custT="1"/>
      <dgm:spPr/>
      <dgm:t>
        <a:bodyPr/>
        <a:lstStyle/>
        <a:p>
          <a:pPr algn="ctr"/>
          <a:r>
            <a:rPr lang="es-CO" sz="1600" u="sng" dirty="0" smtClean="0">
              <a:solidFill>
                <a:schemeClr val="tx1"/>
              </a:solidFill>
            </a:rPr>
            <a:t>Cuenta bancaria para la Administración de los recursos:</a:t>
          </a:r>
        </a:p>
        <a:p>
          <a:pPr algn="just"/>
          <a:r>
            <a:rPr lang="es-CO" sz="1600" dirty="0" smtClean="0">
              <a:solidFill>
                <a:schemeClr val="tx1"/>
              </a:solidFill>
            </a:rPr>
            <a:t>Cuenta Única</a:t>
          </a:r>
        </a:p>
        <a:p>
          <a:pPr algn="just"/>
          <a:r>
            <a:rPr lang="es-CO" sz="1600" dirty="0" smtClean="0">
              <a:solidFill>
                <a:schemeClr val="tx1"/>
              </a:solidFill>
            </a:rPr>
            <a:t>Apertura: Gerente de la Campaña</a:t>
          </a:r>
        </a:p>
        <a:p>
          <a:pPr algn="just"/>
          <a:r>
            <a:rPr lang="es-CO" sz="1600" dirty="0" smtClean="0">
              <a:solidFill>
                <a:schemeClr val="tx1"/>
              </a:solidFill>
            </a:rPr>
            <a:t>Entidad Financiera legalmente autorizada</a:t>
          </a:r>
        </a:p>
        <a:p>
          <a:pPr algn="ctr"/>
          <a:endParaRPr lang="es-CO" sz="1000" dirty="0" smtClean="0">
            <a:solidFill>
              <a:schemeClr val="tx1"/>
            </a:solidFill>
          </a:endParaRPr>
        </a:p>
        <a:p>
          <a:pPr algn="ctr"/>
          <a:endParaRPr lang="es-CO" sz="1000" dirty="0" smtClean="0"/>
        </a:p>
        <a:p>
          <a:pPr algn="ctr"/>
          <a:endParaRPr lang="es-CO" sz="1000" dirty="0"/>
        </a:p>
      </dgm:t>
    </dgm:pt>
    <dgm:pt modelId="{211EDA6A-A45D-4832-8A75-E841AA91C5B6}" type="parTrans" cxnId="{61497A2A-D9A0-42FD-A406-38F68CAC3AA8}">
      <dgm:prSet/>
      <dgm:spPr/>
      <dgm:t>
        <a:bodyPr/>
        <a:lstStyle/>
        <a:p>
          <a:endParaRPr lang="es-CO"/>
        </a:p>
      </dgm:t>
    </dgm:pt>
    <dgm:pt modelId="{D2BA60C2-A1B2-4EFD-8BBA-F73209F218F3}" type="sibTrans" cxnId="{61497A2A-D9A0-42FD-A406-38F68CAC3AA8}">
      <dgm:prSet/>
      <dgm:spPr/>
      <dgm:t>
        <a:bodyPr/>
        <a:lstStyle/>
        <a:p>
          <a:endParaRPr lang="es-CO"/>
        </a:p>
      </dgm:t>
    </dgm:pt>
    <dgm:pt modelId="{3BCFE590-CF72-4377-8398-DD96415AD036}">
      <dgm:prSet phldrT="[Texto]" custT="1"/>
      <dgm:spPr/>
      <dgm:t>
        <a:bodyPr anchor="ctr" anchorCtr="1"/>
        <a:lstStyle/>
        <a:p>
          <a:r>
            <a:rPr lang="es-CO" sz="1600" dirty="0" smtClean="0">
              <a:solidFill>
                <a:schemeClr val="tx1"/>
              </a:solidFill>
            </a:rPr>
            <a:t>Exentas del impuesto a las transacciones financieras</a:t>
          </a:r>
          <a:endParaRPr lang="es-CO" sz="1600" dirty="0">
            <a:solidFill>
              <a:schemeClr val="tx1"/>
            </a:solidFill>
          </a:endParaRPr>
        </a:p>
      </dgm:t>
    </dgm:pt>
    <dgm:pt modelId="{740CC1C6-AB27-43C2-AB7D-08C954C7DD21}" type="parTrans" cxnId="{E9CA3EC0-E1B0-4ECF-A455-9B23E2D6F027}">
      <dgm:prSet/>
      <dgm:spPr/>
      <dgm:t>
        <a:bodyPr/>
        <a:lstStyle/>
        <a:p>
          <a:endParaRPr lang="es-CO"/>
        </a:p>
      </dgm:t>
    </dgm:pt>
    <dgm:pt modelId="{0FE839F2-BFAA-4C90-BDA1-5162CC734490}" type="sibTrans" cxnId="{E9CA3EC0-E1B0-4ECF-A455-9B23E2D6F027}">
      <dgm:prSet/>
      <dgm:spPr/>
      <dgm:t>
        <a:bodyPr/>
        <a:lstStyle/>
        <a:p>
          <a:endParaRPr lang="es-CO"/>
        </a:p>
      </dgm:t>
    </dgm:pt>
    <dgm:pt modelId="{E7D3F95A-A7E2-45CA-8B08-562940B8BF1D}">
      <dgm:prSet/>
      <dgm:spPr/>
      <dgm:t>
        <a:bodyPr/>
        <a:lstStyle/>
        <a:p>
          <a:endParaRPr lang="es-CO"/>
        </a:p>
      </dgm:t>
    </dgm:pt>
    <dgm:pt modelId="{2F70FFF4-4E92-4673-959F-A098A7E39078}" type="parTrans" cxnId="{9D6FCEE9-9A5C-4B51-92BB-27727449E7E7}">
      <dgm:prSet/>
      <dgm:spPr/>
      <dgm:t>
        <a:bodyPr/>
        <a:lstStyle/>
        <a:p>
          <a:endParaRPr lang="es-CO"/>
        </a:p>
      </dgm:t>
    </dgm:pt>
    <dgm:pt modelId="{1DFEF6DF-4C02-4352-8E58-36BDA02B2A6A}" type="sibTrans" cxnId="{9D6FCEE9-9A5C-4B51-92BB-27727449E7E7}">
      <dgm:prSet/>
      <dgm:spPr/>
      <dgm:t>
        <a:bodyPr/>
        <a:lstStyle/>
        <a:p>
          <a:endParaRPr lang="es-CO"/>
        </a:p>
      </dgm:t>
    </dgm:pt>
    <dgm:pt modelId="{423B8039-70DA-4A2E-BCEC-6E05441E5473}">
      <dgm:prSet custT="1"/>
      <dgm:spPr/>
      <dgm:t>
        <a:bodyPr anchor="t" anchorCtr="0"/>
        <a:lstStyle/>
        <a:p>
          <a:pPr algn="just"/>
          <a:r>
            <a:rPr lang="es-CO" sz="1600" dirty="0" smtClean="0"/>
            <a:t>    </a:t>
          </a:r>
          <a:r>
            <a:rPr lang="es-CO" sz="1600" dirty="0" smtClean="0">
              <a:solidFill>
                <a:schemeClr val="tx1"/>
              </a:solidFill>
            </a:rPr>
            <a:t> </a:t>
          </a:r>
          <a:r>
            <a:rPr lang="es-CO" sz="1600" u="sng" dirty="0" smtClean="0">
              <a:solidFill>
                <a:schemeClr val="tx1"/>
              </a:solidFill>
            </a:rPr>
            <a:t>Obligatoriedad del nombramiento</a:t>
          </a:r>
        </a:p>
        <a:p>
          <a:pPr algn="just"/>
          <a:r>
            <a:rPr lang="es-CO" sz="1600" u="sng" dirty="0" smtClean="0">
              <a:solidFill>
                <a:schemeClr val="tx1"/>
              </a:solidFill>
            </a:rPr>
            <a:t>M</a:t>
          </a:r>
          <a:r>
            <a:rPr lang="es-CO" sz="1600" dirty="0" smtClean="0">
              <a:solidFill>
                <a:schemeClr val="tx1"/>
              </a:solidFill>
            </a:rPr>
            <a:t>onto máximo de gastos  superior a 200smmlv = </a:t>
          </a:r>
          <a:r>
            <a:rPr lang="es-CO" sz="1600" b="1" dirty="0" smtClean="0">
              <a:solidFill>
                <a:schemeClr val="tx1"/>
              </a:solidFill>
            </a:rPr>
            <a:t>$107.120.000, </a:t>
          </a:r>
          <a:r>
            <a:rPr lang="es-CO" sz="1600" b="0" dirty="0" smtClean="0">
              <a:solidFill>
                <a:schemeClr val="tx1"/>
              </a:solidFill>
            </a:rPr>
            <a:t>originados en fuentes de financiación privada</a:t>
          </a:r>
          <a:endParaRPr lang="es-CO" sz="1600" dirty="0">
            <a:solidFill>
              <a:schemeClr val="tx1"/>
            </a:solidFill>
          </a:endParaRPr>
        </a:p>
      </dgm:t>
    </dgm:pt>
    <dgm:pt modelId="{64FD4600-297E-43DE-A281-9C7B8366E2B5}" type="sibTrans" cxnId="{1651AABD-48F9-48D5-BDC1-84AEE564B180}">
      <dgm:prSet/>
      <dgm:spPr/>
      <dgm:t>
        <a:bodyPr/>
        <a:lstStyle/>
        <a:p>
          <a:endParaRPr lang="es-CO"/>
        </a:p>
      </dgm:t>
    </dgm:pt>
    <dgm:pt modelId="{FF11428B-4391-49A5-B3CB-E85DE3BA60B3}" type="parTrans" cxnId="{1651AABD-48F9-48D5-BDC1-84AEE564B180}">
      <dgm:prSet/>
      <dgm:spPr/>
      <dgm:t>
        <a:bodyPr/>
        <a:lstStyle/>
        <a:p>
          <a:endParaRPr lang="es-CO"/>
        </a:p>
      </dgm:t>
    </dgm:pt>
    <dgm:pt modelId="{07B8AD19-0DBF-4F7F-BFCA-8FDB27B18807}" type="pres">
      <dgm:prSet presAssocID="{7499FEF9-1B91-462C-93FE-D664ADFB4C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577A257-80DB-4684-BC65-93222DF4DC73}" type="pres">
      <dgm:prSet presAssocID="{7499FEF9-1B91-462C-93FE-D664ADFB4CA2}" presName="matrix" presStyleCnt="0"/>
      <dgm:spPr/>
    </dgm:pt>
    <dgm:pt modelId="{5F603C89-7050-49B6-BFB8-03D7157D38D3}" type="pres">
      <dgm:prSet presAssocID="{7499FEF9-1B91-462C-93FE-D664ADFB4CA2}" presName="tile1" presStyleLbl="node1" presStyleIdx="0" presStyleCnt="4" custScaleY="164840" custLinFactNeighborX="0" custLinFactNeighborY="19090"/>
      <dgm:spPr/>
      <dgm:t>
        <a:bodyPr/>
        <a:lstStyle/>
        <a:p>
          <a:endParaRPr lang="es-CO"/>
        </a:p>
      </dgm:t>
    </dgm:pt>
    <dgm:pt modelId="{2D5A751C-7D8C-4ABC-A7F7-AB6BCECAE123}" type="pres">
      <dgm:prSet presAssocID="{7499FEF9-1B91-462C-93FE-D664ADFB4C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384E00-39B9-4BA9-B64D-EBD9ECC014D0}" type="pres">
      <dgm:prSet presAssocID="{7499FEF9-1B91-462C-93FE-D664ADFB4CA2}" presName="tile2" presStyleLbl="node1" presStyleIdx="1" presStyleCnt="4" custScaleX="98576" custScaleY="120643" custLinFactNeighborX="-850" custLinFactNeighborY="-2524"/>
      <dgm:spPr/>
      <dgm:t>
        <a:bodyPr/>
        <a:lstStyle/>
        <a:p>
          <a:endParaRPr lang="es-CO"/>
        </a:p>
      </dgm:t>
    </dgm:pt>
    <dgm:pt modelId="{D8A4CC93-F9C5-48B2-81AD-CDB243E6444A}" type="pres">
      <dgm:prSet presAssocID="{7499FEF9-1B91-462C-93FE-D664ADFB4C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737533-40E9-4154-A5C7-67464C3351EC}" type="pres">
      <dgm:prSet presAssocID="{7499FEF9-1B91-462C-93FE-D664ADFB4CA2}" presName="tile3" presStyleLbl="node1" presStyleIdx="2" presStyleCnt="4"/>
      <dgm:spPr/>
      <dgm:t>
        <a:bodyPr/>
        <a:lstStyle/>
        <a:p>
          <a:endParaRPr lang="es-CO"/>
        </a:p>
      </dgm:t>
    </dgm:pt>
    <dgm:pt modelId="{451DB578-90EF-4326-8286-1411B52D78E3}" type="pres">
      <dgm:prSet presAssocID="{7499FEF9-1B91-462C-93FE-D664ADFB4C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FD65A0-A290-456C-8ECA-FCC2E267B077}" type="pres">
      <dgm:prSet presAssocID="{7499FEF9-1B91-462C-93FE-D664ADFB4CA2}" presName="tile4" presStyleLbl="node1" presStyleIdx="3" presStyleCnt="4" custScaleX="97563"/>
      <dgm:spPr/>
      <dgm:t>
        <a:bodyPr/>
        <a:lstStyle/>
        <a:p>
          <a:endParaRPr lang="es-CO"/>
        </a:p>
      </dgm:t>
    </dgm:pt>
    <dgm:pt modelId="{00AD8182-DD66-4AF8-B4A8-C52A7C080B1E}" type="pres">
      <dgm:prSet presAssocID="{7499FEF9-1B91-462C-93FE-D664ADFB4C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FFDB74-F9B4-470D-8850-D8756B777903}" type="pres">
      <dgm:prSet presAssocID="{7499FEF9-1B91-462C-93FE-D664ADFB4CA2}" presName="centerTile" presStyleLbl="fgShp" presStyleIdx="0" presStyleCnt="1" custScaleX="27027" custScaleY="41849" custLinFactNeighborX="-1893" custLinFactNeighborY="2663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286F61F6-1CDC-4185-9B06-88A2109D381B}" type="presOf" srcId="{C15A34D4-F0B0-4F32-9796-6B43EF2717ED}" destId="{E5FFDB74-F9B4-470D-8850-D8756B777903}" srcOrd="0" destOrd="0" presId="urn:microsoft.com/office/officeart/2005/8/layout/matrix1"/>
    <dgm:cxn modelId="{E3DE02E7-338E-49C0-B96B-AAAAE81B7F49}" type="presOf" srcId="{7499FEF9-1B91-462C-93FE-D664ADFB4CA2}" destId="{07B8AD19-0DBF-4F7F-BFCA-8FDB27B18807}" srcOrd="0" destOrd="0" presId="urn:microsoft.com/office/officeart/2005/8/layout/matrix1"/>
    <dgm:cxn modelId="{20707151-C686-45FD-8CCD-56E15113B3C9}" type="presOf" srcId="{423B8039-70DA-4A2E-BCEC-6E05441E5473}" destId="{2D5A751C-7D8C-4ABC-A7F7-AB6BCECAE123}" srcOrd="1" destOrd="0" presId="urn:microsoft.com/office/officeart/2005/8/layout/matrix1"/>
    <dgm:cxn modelId="{1651AABD-48F9-48D5-BDC1-84AEE564B180}" srcId="{C15A34D4-F0B0-4F32-9796-6B43EF2717ED}" destId="{423B8039-70DA-4A2E-BCEC-6E05441E5473}" srcOrd="0" destOrd="0" parTransId="{FF11428B-4391-49A5-B3CB-E85DE3BA60B3}" sibTransId="{64FD4600-297E-43DE-A281-9C7B8366E2B5}"/>
    <dgm:cxn modelId="{F5854191-4205-4EBC-80A9-CF329060611A}" type="presOf" srcId="{F415A9FB-88DA-4FE9-8FAC-E23B66729C80}" destId="{07384E00-39B9-4BA9-B64D-EBD9ECC014D0}" srcOrd="0" destOrd="0" presId="urn:microsoft.com/office/officeart/2005/8/layout/matrix1"/>
    <dgm:cxn modelId="{E9CA3EC0-E1B0-4ECF-A455-9B23E2D6F027}" srcId="{C15A34D4-F0B0-4F32-9796-6B43EF2717ED}" destId="{3BCFE590-CF72-4377-8398-DD96415AD036}" srcOrd="3" destOrd="0" parTransId="{740CC1C6-AB27-43C2-AB7D-08C954C7DD21}" sibTransId="{0FE839F2-BFAA-4C90-BDA1-5162CC734490}"/>
    <dgm:cxn modelId="{D4E2FF10-E3FB-4F62-AA6C-F5DD562B8A92}" srcId="{C15A34D4-F0B0-4F32-9796-6B43EF2717ED}" destId="{F415A9FB-88DA-4FE9-8FAC-E23B66729C80}" srcOrd="1" destOrd="0" parTransId="{BEDE5B15-5192-4ED2-8758-3B83E5BE5B9B}" sibTransId="{8D377638-9A48-4C58-890A-DE1BBBE6B675}"/>
    <dgm:cxn modelId="{A9FED412-8F1F-4B2D-A9A6-DDEDA4C448C4}" srcId="{7499FEF9-1B91-462C-93FE-D664ADFB4CA2}" destId="{C15A34D4-F0B0-4F32-9796-6B43EF2717ED}" srcOrd="0" destOrd="0" parTransId="{8C0A97B0-1682-484E-AF33-B9F3527AACEF}" sibTransId="{58A0B280-8967-4F75-863E-102C8EEBD7D6}"/>
    <dgm:cxn modelId="{0995E5C6-4590-456F-A781-1535F86E67F9}" type="presOf" srcId="{F415A9FB-88DA-4FE9-8FAC-E23B66729C80}" destId="{D8A4CC93-F9C5-48B2-81AD-CDB243E6444A}" srcOrd="1" destOrd="0" presId="urn:microsoft.com/office/officeart/2005/8/layout/matrix1"/>
    <dgm:cxn modelId="{D2818356-3A67-4946-86B9-BD3AEC4529F0}" type="presOf" srcId="{1A82DDE1-9229-404A-9E16-CF3995F1732F}" destId="{CD737533-40E9-4154-A5C7-67464C3351EC}" srcOrd="0" destOrd="0" presId="urn:microsoft.com/office/officeart/2005/8/layout/matrix1"/>
    <dgm:cxn modelId="{C864BFD3-9D73-41BD-B1DD-19C1795FD3B5}" type="presOf" srcId="{3BCFE590-CF72-4377-8398-DD96415AD036}" destId="{00AD8182-DD66-4AF8-B4A8-C52A7C080B1E}" srcOrd="1" destOrd="0" presId="urn:microsoft.com/office/officeart/2005/8/layout/matrix1"/>
    <dgm:cxn modelId="{3D384E34-567A-4F30-B7D9-3F2DAFACBC2C}" type="presOf" srcId="{3BCFE590-CF72-4377-8398-DD96415AD036}" destId="{62FD65A0-A290-456C-8ECA-FCC2E267B077}" srcOrd="0" destOrd="0" presId="urn:microsoft.com/office/officeart/2005/8/layout/matrix1"/>
    <dgm:cxn modelId="{61497A2A-D9A0-42FD-A406-38F68CAC3AA8}" srcId="{C15A34D4-F0B0-4F32-9796-6B43EF2717ED}" destId="{1A82DDE1-9229-404A-9E16-CF3995F1732F}" srcOrd="2" destOrd="0" parTransId="{211EDA6A-A45D-4832-8A75-E841AA91C5B6}" sibTransId="{D2BA60C2-A1B2-4EFD-8BBA-F73209F218F3}"/>
    <dgm:cxn modelId="{F2001C94-B51D-4A3A-9758-8370394A7DE7}" type="presOf" srcId="{423B8039-70DA-4A2E-BCEC-6E05441E5473}" destId="{5F603C89-7050-49B6-BFB8-03D7157D38D3}" srcOrd="0" destOrd="0" presId="urn:microsoft.com/office/officeart/2005/8/layout/matrix1"/>
    <dgm:cxn modelId="{9D6FCEE9-9A5C-4B51-92BB-27727449E7E7}" srcId="{7499FEF9-1B91-462C-93FE-D664ADFB4CA2}" destId="{E7D3F95A-A7E2-45CA-8B08-562940B8BF1D}" srcOrd="1" destOrd="0" parTransId="{2F70FFF4-4E92-4673-959F-A098A7E39078}" sibTransId="{1DFEF6DF-4C02-4352-8E58-36BDA02B2A6A}"/>
    <dgm:cxn modelId="{0A7E3054-A1A7-490A-882F-119E9D079264}" type="presOf" srcId="{1A82DDE1-9229-404A-9E16-CF3995F1732F}" destId="{451DB578-90EF-4326-8286-1411B52D78E3}" srcOrd="1" destOrd="0" presId="urn:microsoft.com/office/officeart/2005/8/layout/matrix1"/>
    <dgm:cxn modelId="{48945602-873A-42FA-AB30-1ECDD1EDF8B9}" type="presParOf" srcId="{07B8AD19-0DBF-4F7F-BFCA-8FDB27B18807}" destId="{B577A257-80DB-4684-BC65-93222DF4DC73}" srcOrd="0" destOrd="0" presId="urn:microsoft.com/office/officeart/2005/8/layout/matrix1"/>
    <dgm:cxn modelId="{6AEABE41-4C5D-4E52-BF09-D3C5E4417767}" type="presParOf" srcId="{B577A257-80DB-4684-BC65-93222DF4DC73}" destId="{5F603C89-7050-49B6-BFB8-03D7157D38D3}" srcOrd="0" destOrd="0" presId="urn:microsoft.com/office/officeart/2005/8/layout/matrix1"/>
    <dgm:cxn modelId="{BD28A75F-45C9-44DD-BD6F-AE3562450E53}" type="presParOf" srcId="{B577A257-80DB-4684-BC65-93222DF4DC73}" destId="{2D5A751C-7D8C-4ABC-A7F7-AB6BCECAE123}" srcOrd="1" destOrd="0" presId="urn:microsoft.com/office/officeart/2005/8/layout/matrix1"/>
    <dgm:cxn modelId="{7C029BA5-754B-4C04-B4D4-B1A64496212C}" type="presParOf" srcId="{B577A257-80DB-4684-BC65-93222DF4DC73}" destId="{07384E00-39B9-4BA9-B64D-EBD9ECC014D0}" srcOrd="2" destOrd="0" presId="urn:microsoft.com/office/officeart/2005/8/layout/matrix1"/>
    <dgm:cxn modelId="{6FD03B0B-AAC2-45D8-BF7D-490869B04EC3}" type="presParOf" srcId="{B577A257-80DB-4684-BC65-93222DF4DC73}" destId="{D8A4CC93-F9C5-48B2-81AD-CDB243E6444A}" srcOrd="3" destOrd="0" presId="urn:microsoft.com/office/officeart/2005/8/layout/matrix1"/>
    <dgm:cxn modelId="{EE407AB5-0264-4500-B87E-5AEEA32ED60C}" type="presParOf" srcId="{B577A257-80DB-4684-BC65-93222DF4DC73}" destId="{CD737533-40E9-4154-A5C7-67464C3351EC}" srcOrd="4" destOrd="0" presId="urn:microsoft.com/office/officeart/2005/8/layout/matrix1"/>
    <dgm:cxn modelId="{6C43B75C-BA77-4A49-ABB0-2498925EB54A}" type="presParOf" srcId="{B577A257-80DB-4684-BC65-93222DF4DC73}" destId="{451DB578-90EF-4326-8286-1411B52D78E3}" srcOrd="5" destOrd="0" presId="urn:microsoft.com/office/officeart/2005/8/layout/matrix1"/>
    <dgm:cxn modelId="{4A101608-DBDD-4FA7-BCC1-63B32DAE4D12}" type="presParOf" srcId="{B577A257-80DB-4684-BC65-93222DF4DC73}" destId="{62FD65A0-A290-456C-8ECA-FCC2E267B077}" srcOrd="6" destOrd="0" presId="urn:microsoft.com/office/officeart/2005/8/layout/matrix1"/>
    <dgm:cxn modelId="{892F07DE-8701-41C0-9B6D-58808F313D60}" type="presParOf" srcId="{B577A257-80DB-4684-BC65-93222DF4DC73}" destId="{00AD8182-DD66-4AF8-B4A8-C52A7C080B1E}" srcOrd="7" destOrd="0" presId="urn:microsoft.com/office/officeart/2005/8/layout/matrix1"/>
    <dgm:cxn modelId="{14CA4588-2DA1-4BD8-B857-E22D3687116E}" type="presParOf" srcId="{07B8AD19-0DBF-4F7F-BFCA-8FDB27B18807}" destId="{E5FFDB74-F9B4-470D-8850-D8756B7779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2F575-5F9C-4CBA-AEE8-1DB10E7FDF6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C72B7D5-66CF-4F1A-94B9-A0FED31F22BA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CO" sz="1800" dirty="0" smtClean="0">
              <a:solidFill>
                <a:schemeClr val="tx1"/>
              </a:solidFill>
            </a:rPr>
            <a:t>Para </a:t>
          </a:r>
          <a:r>
            <a:rPr lang="es-CO" sz="1800" u="sng" dirty="0" smtClean="0">
              <a:solidFill>
                <a:schemeClr val="tx1"/>
              </a:solidFill>
            </a:rPr>
            <a:t>dar cumplimiento </a:t>
          </a:r>
          <a:r>
            <a:rPr lang="es-CO" sz="1800" dirty="0" smtClean="0">
              <a:solidFill>
                <a:schemeClr val="tx1"/>
              </a:solidFill>
            </a:rPr>
            <a:t>a las disposiciones Legales	</a:t>
          </a:r>
          <a:endParaRPr lang="es-CO" sz="1800" dirty="0">
            <a:solidFill>
              <a:schemeClr val="tx1"/>
            </a:solidFill>
          </a:endParaRPr>
        </a:p>
      </dgm:t>
    </dgm:pt>
    <dgm:pt modelId="{9E96FB7C-2F2B-4F98-9B21-DFB4CF6D97AC}" type="parTrans" cxnId="{82B2D7D6-230A-4943-95E5-B008D4E30332}">
      <dgm:prSet/>
      <dgm:spPr/>
      <dgm:t>
        <a:bodyPr/>
        <a:lstStyle/>
        <a:p>
          <a:endParaRPr lang="es-CO"/>
        </a:p>
      </dgm:t>
    </dgm:pt>
    <dgm:pt modelId="{4A1AE6CA-FE1C-4312-8B74-4B09941CCF54}" type="sibTrans" cxnId="{82B2D7D6-230A-4943-95E5-B008D4E30332}">
      <dgm:prSet/>
      <dgm:spPr/>
      <dgm:t>
        <a:bodyPr/>
        <a:lstStyle/>
        <a:p>
          <a:endParaRPr lang="es-CO"/>
        </a:p>
      </dgm:t>
    </dgm:pt>
    <dgm:pt modelId="{BFE05FAA-8997-40BC-BDA5-F1354A0FD932}">
      <dgm:prSet phldrT="[Texto]" custT="1"/>
      <dgm:spPr>
        <a:solidFill>
          <a:schemeClr val="accent3"/>
        </a:solidFill>
      </dgm:spPr>
      <dgm:t>
        <a:bodyPr/>
        <a:lstStyle/>
        <a:p>
          <a:pPr algn="just" rtl="0"/>
          <a:r>
            <a:rPr kumimoji="0" lang="es-MX" sz="16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Para acceder a los recursos de </a:t>
          </a:r>
          <a:r>
            <a:rPr kumimoji="0" lang="es-MX" sz="1600" b="0" i="0" u="sng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reposición de gastos </a:t>
          </a:r>
          <a:r>
            <a:rPr kumimoji="0" lang="es-MX" sz="16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de campaña financiados por el Estado, en caso de lograr el porcentaje mínimo exigido. </a:t>
          </a:r>
          <a:endParaRPr lang="es-CO" sz="1600" dirty="0">
            <a:solidFill>
              <a:schemeClr val="tx1"/>
            </a:solidFill>
          </a:endParaRPr>
        </a:p>
      </dgm:t>
    </dgm:pt>
    <dgm:pt modelId="{85CAA30B-33C8-4907-B8C1-9C613ADDBFC7}" type="parTrans" cxnId="{9EE9CF6E-D38A-4796-892E-E4A3A635548B}">
      <dgm:prSet/>
      <dgm:spPr/>
      <dgm:t>
        <a:bodyPr/>
        <a:lstStyle/>
        <a:p>
          <a:endParaRPr lang="es-CO"/>
        </a:p>
      </dgm:t>
    </dgm:pt>
    <dgm:pt modelId="{F76AFF4E-AA7B-4E97-B955-9C2F70119C05}" type="sibTrans" cxnId="{9EE9CF6E-D38A-4796-892E-E4A3A635548B}">
      <dgm:prSet/>
      <dgm:spPr/>
      <dgm:t>
        <a:bodyPr/>
        <a:lstStyle/>
        <a:p>
          <a:endParaRPr lang="es-CO"/>
        </a:p>
      </dgm:t>
    </dgm:pt>
    <dgm:pt modelId="{E503BF4A-73F4-4955-9F19-6A4C42E6429D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CO" sz="2000" u="sng" dirty="0" smtClean="0">
              <a:solidFill>
                <a:schemeClr val="tx1"/>
              </a:solidFill>
            </a:rPr>
            <a:t>Para evitar las sanciones </a:t>
          </a:r>
          <a:r>
            <a:rPr lang="es-CO" sz="2000" dirty="0" smtClean="0">
              <a:solidFill>
                <a:schemeClr val="tx1"/>
              </a:solidFill>
            </a:rPr>
            <a:t>contempladas en las disposiciones legales</a:t>
          </a:r>
          <a:endParaRPr lang="es-CO" sz="2000" dirty="0">
            <a:solidFill>
              <a:schemeClr val="tx1"/>
            </a:solidFill>
          </a:endParaRPr>
        </a:p>
      </dgm:t>
    </dgm:pt>
    <dgm:pt modelId="{9CD3E6ED-3DAA-4B49-812A-547CB9933356}" type="parTrans" cxnId="{EB944FE0-766A-4562-A4F4-8A915CB3D2CE}">
      <dgm:prSet/>
      <dgm:spPr/>
      <dgm:t>
        <a:bodyPr/>
        <a:lstStyle/>
        <a:p>
          <a:endParaRPr lang="es-CO"/>
        </a:p>
      </dgm:t>
    </dgm:pt>
    <dgm:pt modelId="{5BCC9B2C-4B2F-49D1-9524-4FEFA6D12C14}" type="sibTrans" cxnId="{EB944FE0-766A-4562-A4F4-8A915CB3D2CE}">
      <dgm:prSet/>
      <dgm:spPr/>
      <dgm:t>
        <a:bodyPr/>
        <a:lstStyle/>
        <a:p>
          <a:endParaRPr lang="es-CO"/>
        </a:p>
      </dgm:t>
    </dgm:pt>
    <dgm:pt modelId="{EBE74A7E-E937-430F-8ADA-13513AD0B337}">
      <dgm:prSet phldrT="[Texto]" phldr="1"/>
      <dgm:spPr/>
      <dgm:t>
        <a:bodyPr/>
        <a:lstStyle/>
        <a:p>
          <a:endParaRPr lang="es-CO" dirty="0"/>
        </a:p>
      </dgm:t>
    </dgm:pt>
    <dgm:pt modelId="{D3E74278-8F24-42BA-AC92-DB54ACC492EA}" type="parTrans" cxnId="{91AD6A45-B913-4D26-9587-5E69B7A28D6D}">
      <dgm:prSet/>
      <dgm:spPr/>
      <dgm:t>
        <a:bodyPr/>
        <a:lstStyle/>
        <a:p>
          <a:endParaRPr lang="es-CO"/>
        </a:p>
      </dgm:t>
    </dgm:pt>
    <dgm:pt modelId="{F5F43DF2-D1C0-44DE-931B-885A21F46B5E}" type="sibTrans" cxnId="{91AD6A45-B913-4D26-9587-5E69B7A28D6D}">
      <dgm:prSet/>
      <dgm:spPr/>
      <dgm:t>
        <a:bodyPr/>
        <a:lstStyle/>
        <a:p>
          <a:endParaRPr lang="es-CO"/>
        </a:p>
      </dgm:t>
    </dgm:pt>
    <dgm:pt modelId="{59203289-0703-49E7-A5D4-E6F2B731E7DD}">
      <dgm:prSet custT="1"/>
      <dgm:spPr>
        <a:solidFill>
          <a:schemeClr val="accent3"/>
        </a:solidFill>
      </dgm:spPr>
      <dgm:t>
        <a:bodyPr/>
        <a:lstStyle/>
        <a:p>
          <a:pPr algn="just" rtl="0"/>
          <a:r>
            <a:rPr kumimoji="0" lang="es-MX" sz="18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Para dar a conocer la cuantía, </a:t>
          </a:r>
          <a:r>
            <a:rPr kumimoji="0" lang="es-MX" sz="1800" b="0" i="1" u="sng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el origen y destino </a:t>
          </a:r>
          <a:r>
            <a:rPr kumimoji="0" lang="es-MX" sz="18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de los recursos recibidos.</a:t>
          </a:r>
        </a:p>
      </dgm:t>
    </dgm:pt>
    <dgm:pt modelId="{53964E27-7EAB-4709-AE36-B4F15FF3A10B}" type="parTrans" cxnId="{03017DFF-27F6-4041-AE4F-BB467EBF2D1F}">
      <dgm:prSet/>
      <dgm:spPr/>
      <dgm:t>
        <a:bodyPr/>
        <a:lstStyle/>
        <a:p>
          <a:endParaRPr lang="es-CO"/>
        </a:p>
      </dgm:t>
    </dgm:pt>
    <dgm:pt modelId="{AA55554F-8E39-46AB-8B55-C3763A6A374E}" type="sibTrans" cxnId="{03017DFF-27F6-4041-AE4F-BB467EBF2D1F}">
      <dgm:prSet/>
      <dgm:spPr/>
      <dgm:t>
        <a:bodyPr/>
        <a:lstStyle/>
        <a:p>
          <a:endParaRPr lang="es-CO"/>
        </a:p>
      </dgm:t>
    </dgm:pt>
    <dgm:pt modelId="{E1172522-4BB6-4061-88C0-B7C431238847}">
      <dgm:prSet/>
      <dgm:spPr/>
      <dgm:t>
        <a:bodyPr/>
        <a:lstStyle/>
        <a:p>
          <a:endParaRPr lang="es-CO" dirty="0"/>
        </a:p>
      </dgm:t>
    </dgm:pt>
    <dgm:pt modelId="{AD45F3B2-BF8E-4CEC-A4E6-504AA349F980}" type="parTrans" cxnId="{86930029-60E7-4665-9CE7-06E963963052}">
      <dgm:prSet/>
      <dgm:spPr/>
      <dgm:t>
        <a:bodyPr/>
        <a:lstStyle/>
        <a:p>
          <a:endParaRPr lang="es-CO"/>
        </a:p>
      </dgm:t>
    </dgm:pt>
    <dgm:pt modelId="{8FFE08DB-AFCF-4A8E-8307-29BB6EE2BB81}" type="sibTrans" cxnId="{86930029-60E7-4665-9CE7-06E963963052}">
      <dgm:prSet/>
      <dgm:spPr/>
      <dgm:t>
        <a:bodyPr/>
        <a:lstStyle/>
        <a:p>
          <a:endParaRPr lang="es-CO"/>
        </a:p>
      </dgm:t>
    </dgm:pt>
    <dgm:pt modelId="{44F2B2A6-0B56-4437-B52D-89F55A3D55E7}">
      <dgm:prSet/>
      <dgm:spPr/>
      <dgm:t>
        <a:bodyPr/>
        <a:lstStyle/>
        <a:p>
          <a:endParaRPr lang="es-CO" dirty="0"/>
        </a:p>
      </dgm:t>
    </dgm:pt>
    <dgm:pt modelId="{CFEE7157-20B9-498C-90D1-166A8F663C82}" type="parTrans" cxnId="{C4E8120F-A8A7-44C3-ABA5-2489863328EE}">
      <dgm:prSet/>
      <dgm:spPr/>
      <dgm:t>
        <a:bodyPr/>
        <a:lstStyle/>
        <a:p>
          <a:endParaRPr lang="es-CO"/>
        </a:p>
      </dgm:t>
    </dgm:pt>
    <dgm:pt modelId="{C4C79DC8-90B6-4CCB-9FBF-5131EBDD0F43}" type="sibTrans" cxnId="{C4E8120F-A8A7-44C3-ABA5-2489863328EE}">
      <dgm:prSet/>
      <dgm:spPr/>
      <dgm:t>
        <a:bodyPr/>
        <a:lstStyle/>
        <a:p>
          <a:endParaRPr lang="es-CO"/>
        </a:p>
      </dgm:t>
    </dgm:pt>
    <dgm:pt modelId="{5D52E6D7-AA68-4181-87D0-9CB85992861A}" type="pres">
      <dgm:prSet presAssocID="{0C32F575-5F9C-4CBA-AEE8-1DB10E7FDF6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11F780E-FFBC-44C7-8FA5-3FCDBF4E8C73}" type="pres">
      <dgm:prSet presAssocID="{0C32F575-5F9C-4CBA-AEE8-1DB10E7FDF65}" presName="diamond" presStyleLbl="bgShp" presStyleIdx="0" presStyleCnt="1" custLinFactNeighborX="-3602" custLinFactNeighborY="3030"/>
      <dgm:spPr>
        <a:solidFill>
          <a:schemeClr val="bg1">
            <a:lumMod val="85000"/>
          </a:schemeClr>
        </a:solidFill>
      </dgm:spPr>
    </dgm:pt>
    <dgm:pt modelId="{AE5A4EBA-F086-49CE-9766-C60C3EF98858}" type="pres">
      <dgm:prSet presAssocID="{0C32F575-5F9C-4CBA-AEE8-1DB10E7FDF65}" presName="quad1" presStyleLbl="node1" presStyleIdx="0" presStyleCnt="4" custScaleX="156488" custLinFactNeighborX="-60256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105F73-7876-40E2-A81B-C331407CCDA7}" type="pres">
      <dgm:prSet presAssocID="{0C32F575-5F9C-4CBA-AEE8-1DB10E7FDF65}" presName="quad2" presStyleLbl="node1" presStyleIdx="1" presStyleCnt="4" custFlipHor="1" custScaleX="179643" custLinFactNeighborX="18454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A5E564-CED2-4AFB-9511-858128E63C22}" type="pres">
      <dgm:prSet presAssocID="{0C32F575-5F9C-4CBA-AEE8-1DB10E7FDF65}" presName="quad3" presStyleLbl="node1" presStyleIdx="2" presStyleCnt="4" custScaleX="151030" custLinFactNeighborX="-59193" custLinFactNeighborY="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D2B4B1-F69A-4320-B336-075538FA8A6A}" type="pres">
      <dgm:prSet presAssocID="{0C32F575-5F9C-4CBA-AEE8-1DB10E7FDF65}" presName="quad4" presStyleLbl="node1" presStyleIdx="3" presStyleCnt="4" custScaleX="171096" custLinFactNeighborX="21465" custLinFactNeighborY="3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E120629-00A3-4BB6-866F-1D094B906631}" type="presOf" srcId="{7C72B7D5-66CF-4F1A-94B9-A0FED31F22BA}" destId="{AE5A4EBA-F086-49CE-9766-C60C3EF98858}" srcOrd="0" destOrd="0" presId="urn:microsoft.com/office/officeart/2005/8/layout/matrix3"/>
    <dgm:cxn modelId="{C1E7E423-0F5B-405C-B5DE-3C59BD1F34ED}" type="presOf" srcId="{E503BF4A-73F4-4955-9F19-6A4C42E6429D}" destId="{70D2B4B1-F69A-4320-B336-075538FA8A6A}" srcOrd="0" destOrd="0" presId="urn:microsoft.com/office/officeart/2005/8/layout/matrix3"/>
    <dgm:cxn modelId="{03017DFF-27F6-4041-AE4F-BB467EBF2D1F}" srcId="{0C32F575-5F9C-4CBA-AEE8-1DB10E7FDF65}" destId="{59203289-0703-49E7-A5D4-E6F2B731E7DD}" srcOrd="2" destOrd="0" parTransId="{53964E27-7EAB-4709-AE36-B4F15FF3A10B}" sibTransId="{AA55554F-8E39-46AB-8B55-C3763A6A374E}"/>
    <dgm:cxn modelId="{5E15EC00-1BBF-4B7E-A12E-76730BB7B8B8}" type="presOf" srcId="{59203289-0703-49E7-A5D4-E6F2B731E7DD}" destId="{FAA5E564-CED2-4AFB-9511-858128E63C22}" srcOrd="0" destOrd="0" presId="urn:microsoft.com/office/officeart/2005/8/layout/matrix3"/>
    <dgm:cxn modelId="{9EE9CF6E-D38A-4796-892E-E4A3A635548B}" srcId="{0C32F575-5F9C-4CBA-AEE8-1DB10E7FDF65}" destId="{BFE05FAA-8997-40BC-BDA5-F1354A0FD932}" srcOrd="1" destOrd="0" parTransId="{85CAA30B-33C8-4907-B8C1-9C613ADDBFC7}" sibTransId="{F76AFF4E-AA7B-4E97-B955-9C2F70119C05}"/>
    <dgm:cxn modelId="{86930029-60E7-4665-9CE7-06E963963052}" srcId="{0C32F575-5F9C-4CBA-AEE8-1DB10E7FDF65}" destId="{E1172522-4BB6-4061-88C0-B7C431238847}" srcOrd="5" destOrd="0" parTransId="{AD45F3B2-BF8E-4CEC-A4E6-504AA349F980}" sibTransId="{8FFE08DB-AFCF-4A8E-8307-29BB6EE2BB81}"/>
    <dgm:cxn modelId="{82B2D7D6-230A-4943-95E5-B008D4E30332}" srcId="{0C32F575-5F9C-4CBA-AEE8-1DB10E7FDF65}" destId="{7C72B7D5-66CF-4F1A-94B9-A0FED31F22BA}" srcOrd="0" destOrd="0" parTransId="{9E96FB7C-2F2B-4F98-9B21-DFB4CF6D97AC}" sibTransId="{4A1AE6CA-FE1C-4312-8B74-4B09941CCF54}"/>
    <dgm:cxn modelId="{8F479D39-5B0B-4AF4-8FC6-A3010656E2CE}" type="presOf" srcId="{BFE05FAA-8997-40BC-BDA5-F1354A0FD932}" destId="{6E105F73-7876-40E2-A81B-C331407CCDA7}" srcOrd="0" destOrd="0" presId="urn:microsoft.com/office/officeart/2005/8/layout/matrix3"/>
    <dgm:cxn modelId="{CDB1D45E-F514-44DD-8927-3F9C97C1C532}" type="presOf" srcId="{0C32F575-5F9C-4CBA-AEE8-1DB10E7FDF65}" destId="{5D52E6D7-AA68-4181-87D0-9CB85992861A}" srcOrd="0" destOrd="0" presId="urn:microsoft.com/office/officeart/2005/8/layout/matrix3"/>
    <dgm:cxn modelId="{91AD6A45-B913-4D26-9587-5E69B7A28D6D}" srcId="{0C32F575-5F9C-4CBA-AEE8-1DB10E7FDF65}" destId="{EBE74A7E-E937-430F-8ADA-13513AD0B337}" srcOrd="6" destOrd="0" parTransId="{D3E74278-8F24-42BA-AC92-DB54ACC492EA}" sibTransId="{F5F43DF2-D1C0-44DE-931B-885A21F46B5E}"/>
    <dgm:cxn modelId="{EB944FE0-766A-4562-A4F4-8A915CB3D2CE}" srcId="{0C32F575-5F9C-4CBA-AEE8-1DB10E7FDF65}" destId="{E503BF4A-73F4-4955-9F19-6A4C42E6429D}" srcOrd="3" destOrd="0" parTransId="{9CD3E6ED-3DAA-4B49-812A-547CB9933356}" sibTransId="{5BCC9B2C-4B2F-49D1-9524-4FEFA6D12C14}"/>
    <dgm:cxn modelId="{C4E8120F-A8A7-44C3-ABA5-2489863328EE}" srcId="{0C32F575-5F9C-4CBA-AEE8-1DB10E7FDF65}" destId="{44F2B2A6-0B56-4437-B52D-89F55A3D55E7}" srcOrd="4" destOrd="0" parTransId="{CFEE7157-20B9-498C-90D1-166A8F663C82}" sibTransId="{C4C79DC8-90B6-4CCB-9FBF-5131EBDD0F43}"/>
    <dgm:cxn modelId="{21F95847-8CAB-48E2-B771-D2D97694842E}" type="presParOf" srcId="{5D52E6D7-AA68-4181-87D0-9CB85992861A}" destId="{B11F780E-FFBC-44C7-8FA5-3FCDBF4E8C73}" srcOrd="0" destOrd="0" presId="urn:microsoft.com/office/officeart/2005/8/layout/matrix3"/>
    <dgm:cxn modelId="{29C56D34-6868-47E6-93D6-D1059CF6DB41}" type="presParOf" srcId="{5D52E6D7-AA68-4181-87D0-9CB85992861A}" destId="{AE5A4EBA-F086-49CE-9766-C60C3EF98858}" srcOrd="1" destOrd="0" presId="urn:microsoft.com/office/officeart/2005/8/layout/matrix3"/>
    <dgm:cxn modelId="{91AEEAFB-346F-43E4-805B-5F768C14C854}" type="presParOf" srcId="{5D52E6D7-AA68-4181-87D0-9CB85992861A}" destId="{6E105F73-7876-40E2-A81B-C331407CCDA7}" srcOrd="2" destOrd="0" presId="urn:microsoft.com/office/officeart/2005/8/layout/matrix3"/>
    <dgm:cxn modelId="{8359F094-EC13-4342-A01D-AE4647F8F66E}" type="presParOf" srcId="{5D52E6D7-AA68-4181-87D0-9CB85992861A}" destId="{FAA5E564-CED2-4AFB-9511-858128E63C22}" srcOrd="3" destOrd="0" presId="urn:microsoft.com/office/officeart/2005/8/layout/matrix3"/>
    <dgm:cxn modelId="{7AF2AD9A-4FE6-42C4-8337-4A3C29989E7E}" type="presParOf" srcId="{5D52E6D7-AA68-4181-87D0-9CB85992861A}" destId="{70D2B4B1-F69A-4320-B336-075538FA8A6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E1CF5-6D85-4A6C-B24C-0957C8A0009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7A5E29B-F7ED-4137-A0B7-7ACFD8041F31}">
      <dgm:prSet phldrT="[Texto]" custT="1"/>
      <dgm:spPr>
        <a:solidFill>
          <a:srgbClr val="FF00FF"/>
        </a:solidFill>
      </dgm:spPr>
      <dgm:t>
        <a:bodyPr/>
        <a:lstStyle/>
        <a:p>
          <a:pPr algn="ctr"/>
          <a:r>
            <a:rPr lang="es-CO" sz="2000" b="0" dirty="0" smtClean="0">
              <a:solidFill>
                <a:schemeClr val="tx1"/>
              </a:solidFill>
            </a:rPr>
            <a:t>Abstención por no presentación</a:t>
          </a:r>
          <a:endParaRPr lang="es-CO" sz="2000" b="0" dirty="0">
            <a:solidFill>
              <a:schemeClr val="tx1"/>
            </a:solidFill>
          </a:endParaRPr>
        </a:p>
      </dgm:t>
    </dgm:pt>
    <dgm:pt modelId="{0A19D061-6960-4913-8506-A0F8F9E338F0}" type="parTrans" cxnId="{8FDA2B35-D743-4482-AAEA-1AAF0B9A990F}">
      <dgm:prSet/>
      <dgm:spPr/>
      <dgm:t>
        <a:bodyPr/>
        <a:lstStyle/>
        <a:p>
          <a:pPr algn="ctr"/>
          <a:endParaRPr lang="es-CO"/>
        </a:p>
      </dgm:t>
    </dgm:pt>
    <dgm:pt modelId="{D21DC87A-800D-4DC4-907C-37DABF48F27E}" type="sibTrans" cxnId="{8FDA2B35-D743-4482-AAEA-1AAF0B9A990F}">
      <dgm:prSet/>
      <dgm:spPr/>
      <dgm:t>
        <a:bodyPr/>
        <a:lstStyle/>
        <a:p>
          <a:pPr algn="ctr"/>
          <a:endParaRPr lang="es-CO"/>
        </a:p>
      </dgm:t>
    </dgm:pt>
    <dgm:pt modelId="{A2FE44AF-A30E-4C3F-8147-8AED85EF091A}">
      <dgm:prSet phldrT="[Texto]" custT="1"/>
      <dgm:spPr>
        <a:solidFill>
          <a:srgbClr val="FF00FF"/>
        </a:solidFill>
      </dgm:spPr>
      <dgm:t>
        <a:bodyPr/>
        <a:lstStyle/>
        <a:p>
          <a:pPr algn="ctr"/>
          <a:r>
            <a:rPr lang="es-CO" sz="2000" dirty="0" smtClean="0">
              <a:solidFill>
                <a:schemeClr val="tx1"/>
              </a:solidFill>
            </a:rPr>
            <a:t>Abstención por NO corrección</a:t>
          </a:r>
          <a:endParaRPr lang="es-CO" sz="2000" dirty="0">
            <a:solidFill>
              <a:schemeClr val="tx1"/>
            </a:solidFill>
          </a:endParaRPr>
        </a:p>
      </dgm:t>
    </dgm:pt>
    <dgm:pt modelId="{0113CB72-8954-48BB-9075-F6B301526518}" type="parTrans" cxnId="{45386F44-4985-4A83-9130-FC04ECD569F6}">
      <dgm:prSet/>
      <dgm:spPr/>
      <dgm:t>
        <a:bodyPr/>
        <a:lstStyle/>
        <a:p>
          <a:pPr algn="ctr"/>
          <a:endParaRPr lang="es-CO"/>
        </a:p>
      </dgm:t>
    </dgm:pt>
    <dgm:pt modelId="{E46F2273-D1D4-4746-960A-75841547F332}" type="sibTrans" cxnId="{45386F44-4985-4A83-9130-FC04ECD569F6}">
      <dgm:prSet/>
      <dgm:spPr/>
      <dgm:t>
        <a:bodyPr/>
        <a:lstStyle/>
        <a:p>
          <a:pPr algn="ctr"/>
          <a:endParaRPr lang="es-CO"/>
        </a:p>
      </dgm:t>
    </dgm:pt>
    <dgm:pt modelId="{CED6F94C-8574-4612-8C73-829B9221EC07}">
      <dgm:prSet custT="1"/>
      <dgm:spPr/>
      <dgm:t>
        <a:bodyPr/>
        <a:lstStyle/>
        <a:p>
          <a:pPr algn="ctr"/>
          <a:r>
            <a:rPr lang="es-CO" sz="1700" dirty="0" smtClean="0"/>
            <a:t>No presentación o </a:t>
          </a:r>
          <a:r>
            <a:rPr lang="es-CO" sz="1700" b="0" dirty="0" smtClean="0"/>
            <a:t>Información en especial de los Formulario 5B y anexos  diligenciados y firmados</a:t>
          </a:r>
          <a:endParaRPr lang="es-CO" sz="1700" dirty="0"/>
        </a:p>
      </dgm:t>
    </dgm:pt>
    <dgm:pt modelId="{E5DC0779-BB6E-4DBE-814D-1D33E7E1F5CB}" type="parTrans" cxnId="{05692583-7171-4825-8B8F-806A3DB13D95}">
      <dgm:prSet/>
      <dgm:spPr/>
      <dgm:t>
        <a:bodyPr/>
        <a:lstStyle/>
        <a:p>
          <a:pPr algn="ctr"/>
          <a:endParaRPr lang="es-CO"/>
        </a:p>
      </dgm:t>
    </dgm:pt>
    <dgm:pt modelId="{7692FBAA-E669-47D9-96A0-05CE95927388}" type="sibTrans" cxnId="{05692583-7171-4825-8B8F-806A3DB13D95}">
      <dgm:prSet/>
      <dgm:spPr/>
      <dgm:t>
        <a:bodyPr/>
        <a:lstStyle/>
        <a:p>
          <a:pPr algn="ctr"/>
          <a:endParaRPr lang="es-CO"/>
        </a:p>
      </dgm:t>
    </dgm:pt>
    <dgm:pt modelId="{1F663D3F-EF84-442C-A1E0-220A43A3FE68}">
      <dgm:prSet custT="1"/>
      <dgm:spPr/>
      <dgm:t>
        <a:bodyPr/>
        <a:lstStyle/>
        <a:p>
          <a:pPr algn="ctr"/>
          <a:r>
            <a:rPr lang="es-CO" sz="2000" dirty="0" smtClean="0"/>
            <a:t>Presentación de información incompleta o con inconsistencias, en especial del formato 5B y anexos.</a:t>
          </a:r>
          <a:endParaRPr lang="es-CO" sz="2000" dirty="0"/>
        </a:p>
      </dgm:t>
    </dgm:pt>
    <dgm:pt modelId="{6FD84BB2-1524-4C10-9C63-5D692CE25D75}" type="sibTrans" cxnId="{60E0D421-BE70-4D7F-824D-D85D17F7BD9A}">
      <dgm:prSet/>
      <dgm:spPr/>
      <dgm:t>
        <a:bodyPr/>
        <a:lstStyle/>
        <a:p>
          <a:pPr algn="ctr"/>
          <a:endParaRPr lang="es-CO"/>
        </a:p>
      </dgm:t>
    </dgm:pt>
    <dgm:pt modelId="{74DB33DE-4977-4CA8-B0B9-0646FCA31927}" type="parTrans" cxnId="{60E0D421-BE70-4D7F-824D-D85D17F7BD9A}">
      <dgm:prSet/>
      <dgm:spPr/>
      <dgm:t>
        <a:bodyPr/>
        <a:lstStyle/>
        <a:p>
          <a:pPr algn="ctr"/>
          <a:endParaRPr lang="es-CO"/>
        </a:p>
      </dgm:t>
    </dgm:pt>
    <dgm:pt modelId="{CEEDE222-7471-4BD7-8BC7-32B531866E97}" type="pres">
      <dgm:prSet presAssocID="{065E1CF5-6D85-4A6C-B24C-0957C8A0009D}" presName="diagram" presStyleCnt="0">
        <dgm:presLayoutVars>
          <dgm:dir/>
          <dgm:animLvl val="lvl"/>
          <dgm:resizeHandles val="exact"/>
        </dgm:presLayoutVars>
      </dgm:prSet>
      <dgm:spPr/>
    </dgm:pt>
    <dgm:pt modelId="{652E0BB7-6571-4EF3-9CAF-DF78A8D6D930}" type="pres">
      <dgm:prSet presAssocID="{87A5E29B-F7ED-4137-A0B7-7ACFD8041F31}" presName="compNode" presStyleCnt="0"/>
      <dgm:spPr/>
    </dgm:pt>
    <dgm:pt modelId="{756A0FAD-8304-4F08-9395-538EC79C1B7B}" type="pres">
      <dgm:prSet presAssocID="{87A5E29B-F7ED-4137-A0B7-7ACFD8041F31}" presName="childRect" presStyleLbl="bgAcc1" presStyleIdx="0" presStyleCnt="2" custScaleY="2152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A11636-5309-4DDD-8617-E2FAD3A44F20}" type="pres">
      <dgm:prSet presAssocID="{87A5E29B-F7ED-4137-A0B7-7ACFD8041F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96A5B1-7C0C-4C24-9C1B-1F5DB943E966}" type="pres">
      <dgm:prSet presAssocID="{87A5E29B-F7ED-4137-A0B7-7ACFD8041F31}" presName="parentRect" presStyleLbl="alignNode1" presStyleIdx="0" presStyleCnt="2" custScaleY="156653"/>
      <dgm:spPr/>
      <dgm:t>
        <a:bodyPr/>
        <a:lstStyle/>
        <a:p>
          <a:endParaRPr lang="es-CO"/>
        </a:p>
      </dgm:t>
    </dgm:pt>
    <dgm:pt modelId="{223616AF-F955-46BE-8A0F-F851495EEF4B}" type="pres">
      <dgm:prSet presAssocID="{87A5E29B-F7ED-4137-A0B7-7ACFD8041F31}" presName="adorn" presStyleLbl="fgAccFollowNode1" presStyleIdx="0" presStyleCnt="2" custScaleX="73851" custScaleY="660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3B10CC-F2DE-407F-8F1B-D09E6AB167EA}" type="pres">
      <dgm:prSet presAssocID="{D21DC87A-800D-4DC4-907C-37DABF48F27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2CAFF51-6252-4691-BB45-8D52B7EE1EA2}" type="pres">
      <dgm:prSet presAssocID="{A2FE44AF-A30E-4C3F-8147-8AED85EF091A}" presName="compNode" presStyleCnt="0"/>
      <dgm:spPr/>
    </dgm:pt>
    <dgm:pt modelId="{877FBE89-FF63-413E-A40C-E4A91D97B61B}" type="pres">
      <dgm:prSet presAssocID="{A2FE44AF-A30E-4C3F-8147-8AED85EF091A}" presName="childRect" presStyleLbl="bgAcc1" presStyleIdx="1" presStyleCnt="2" custScaleX="114754" custScaleY="2888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538253-F21B-471D-85AA-D31F4EB554AE}" type="pres">
      <dgm:prSet presAssocID="{A2FE44AF-A30E-4C3F-8147-8AED85EF09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071636-D0BB-4360-B5FB-F15DD6FE61BD}" type="pres">
      <dgm:prSet presAssocID="{A2FE44AF-A30E-4C3F-8147-8AED85EF091A}" presName="parentRect" presStyleLbl="alignNode1" presStyleIdx="1" presStyleCnt="2" custScaleY="158542" custLinFactNeighborX="-1601" custLinFactNeighborY="74578"/>
      <dgm:spPr/>
      <dgm:t>
        <a:bodyPr/>
        <a:lstStyle/>
        <a:p>
          <a:endParaRPr lang="es-CO"/>
        </a:p>
      </dgm:t>
    </dgm:pt>
    <dgm:pt modelId="{09F5A85B-BBBF-41BA-ACA6-ADB83963E0C7}" type="pres">
      <dgm:prSet presAssocID="{A2FE44AF-A30E-4C3F-8147-8AED85EF091A}" presName="adorn" presStyleLbl="fgAccFollowNode1" presStyleIdx="1" presStyleCnt="2" custScaleX="66037" custScaleY="610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C1E0283D-457E-48B2-A8CF-D77C064B9165}" type="presOf" srcId="{CED6F94C-8574-4612-8C73-829B9221EC07}" destId="{756A0FAD-8304-4F08-9395-538EC79C1B7B}" srcOrd="0" destOrd="0" presId="urn:microsoft.com/office/officeart/2005/8/layout/bList2"/>
    <dgm:cxn modelId="{8FDA2B35-D743-4482-AAEA-1AAF0B9A990F}" srcId="{065E1CF5-6D85-4A6C-B24C-0957C8A0009D}" destId="{87A5E29B-F7ED-4137-A0B7-7ACFD8041F31}" srcOrd="0" destOrd="0" parTransId="{0A19D061-6960-4913-8506-A0F8F9E338F0}" sibTransId="{D21DC87A-800D-4DC4-907C-37DABF48F27E}"/>
    <dgm:cxn modelId="{B5DC65D8-8BE3-4D31-A054-61762AE1A834}" type="presOf" srcId="{87A5E29B-F7ED-4137-A0B7-7ACFD8041F31}" destId="{9FA11636-5309-4DDD-8617-E2FAD3A44F20}" srcOrd="0" destOrd="0" presId="urn:microsoft.com/office/officeart/2005/8/layout/bList2"/>
    <dgm:cxn modelId="{45386F44-4985-4A83-9130-FC04ECD569F6}" srcId="{065E1CF5-6D85-4A6C-B24C-0957C8A0009D}" destId="{A2FE44AF-A30E-4C3F-8147-8AED85EF091A}" srcOrd="1" destOrd="0" parTransId="{0113CB72-8954-48BB-9075-F6B301526518}" sibTransId="{E46F2273-D1D4-4746-960A-75841547F332}"/>
    <dgm:cxn modelId="{4929169B-CB0B-4AEB-977A-3DC3E42A24E4}" type="presOf" srcId="{1F663D3F-EF84-442C-A1E0-220A43A3FE68}" destId="{877FBE89-FF63-413E-A40C-E4A91D97B61B}" srcOrd="0" destOrd="0" presId="urn:microsoft.com/office/officeart/2005/8/layout/bList2"/>
    <dgm:cxn modelId="{60E0D421-BE70-4D7F-824D-D85D17F7BD9A}" srcId="{A2FE44AF-A30E-4C3F-8147-8AED85EF091A}" destId="{1F663D3F-EF84-442C-A1E0-220A43A3FE68}" srcOrd="0" destOrd="0" parTransId="{74DB33DE-4977-4CA8-B0B9-0646FCA31927}" sibTransId="{6FD84BB2-1524-4C10-9C63-5D692CE25D75}"/>
    <dgm:cxn modelId="{05692583-7171-4825-8B8F-806A3DB13D95}" srcId="{87A5E29B-F7ED-4137-A0B7-7ACFD8041F31}" destId="{CED6F94C-8574-4612-8C73-829B9221EC07}" srcOrd="0" destOrd="0" parTransId="{E5DC0779-BB6E-4DBE-814D-1D33E7E1F5CB}" sibTransId="{7692FBAA-E669-47D9-96A0-05CE95927388}"/>
    <dgm:cxn modelId="{94380DA7-978D-41EF-BB60-3189281753BB}" type="presOf" srcId="{A2FE44AF-A30E-4C3F-8147-8AED85EF091A}" destId="{2E071636-D0BB-4360-B5FB-F15DD6FE61BD}" srcOrd="1" destOrd="0" presId="urn:microsoft.com/office/officeart/2005/8/layout/bList2"/>
    <dgm:cxn modelId="{FCB3B4D6-34F7-4D94-A501-66A2DEAEC78D}" type="presOf" srcId="{A2FE44AF-A30E-4C3F-8147-8AED85EF091A}" destId="{EC538253-F21B-471D-85AA-D31F4EB554AE}" srcOrd="0" destOrd="0" presId="urn:microsoft.com/office/officeart/2005/8/layout/bList2"/>
    <dgm:cxn modelId="{2C72B6B4-C423-4471-AEFD-FBFBBE13BC53}" type="presOf" srcId="{87A5E29B-F7ED-4137-A0B7-7ACFD8041F31}" destId="{5296A5B1-7C0C-4C24-9C1B-1F5DB943E966}" srcOrd="1" destOrd="0" presId="urn:microsoft.com/office/officeart/2005/8/layout/bList2"/>
    <dgm:cxn modelId="{ED535A94-5654-4C45-B9E1-397F688DC074}" type="presOf" srcId="{D21DC87A-800D-4DC4-907C-37DABF48F27E}" destId="{413B10CC-F2DE-407F-8F1B-D09E6AB167EA}" srcOrd="0" destOrd="0" presId="urn:microsoft.com/office/officeart/2005/8/layout/bList2"/>
    <dgm:cxn modelId="{C4E18229-CFE4-4BF6-B844-7D07A3149F96}" type="presOf" srcId="{065E1CF5-6D85-4A6C-B24C-0957C8A0009D}" destId="{CEEDE222-7471-4BD7-8BC7-32B531866E97}" srcOrd="0" destOrd="0" presId="urn:microsoft.com/office/officeart/2005/8/layout/bList2"/>
    <dgm:cxn modelId="{91AA33DA-AA77-4720-ACDC-320FCBED49C5}" type="presParOf" srcId="{CEEDE222-7471-4BD7-8BC7-32B531866E97}" destId="{652E0BB7-6571-4EF3-9CAF-DF78A8D6D930}" srcOrd="0" destOrd="0" presId="urn:microsoft.com/office/officeart/2005/8/layout/bList2"/>
    <dgm:cxn modelId="{1704EBA5-7F97-4F72-A70B-2C51DFAEB8D9}" type="presParOf" srcId="{652E0BB7-6571-4EF3-9CAF-DF78A8D6D930}" destId="{756A0FAD-8304-4F08-9395-538EC79C1B7B}" srcOrd="0" destOrd="0" presId="urn:microsoft.com/office/officeart/2005/8/layout/bList2"/>
    <dgm:cxn modelId="{382D8D40-137B-4650-9B3E-E8BD1FBFC030}" type="presParOf" srcId="{652E0BB7-6571-4EF3-9CAF-DF78A8D6D930}" destId="{9FA11636-5309-4DDD-8617-E2FAD3A44F20}" srcOrd="1" destOrd="0" presId="urn:microsoft.com/office/officeart/2005/8/layout/bList2"/>
    <dgm:cxn modelId="{AAF012F9-F70B-4A2B-9E99-D1270A1B70DA}" type="presParOf" srcId="{652E0BB7-6571-4EF3-9CAF-DF78A8D6D930}" destId="{5296A5B1-7C0C-4C24-9C1B-1F5DB943E966}" srcOrd="2" destOrd="0" presId="urn:microsoft.com/office/officeart/2005/8/layout/bList2"/>
    <dgm:cxn modelId="{C34921F4-99EA-477F-A30F-8CFEC72F431A}" type="presParOf" srcId="{652E0BB7-6571-4EF3-9CAF-DF78A8D6D930}" destId="{223616AF-F955-46BE-8A0F-F851495EEF4B}" srcOrd="3" destOrd="0" presId="urn:microsoft.com/office/officeart/2005/8/layout/bList2"/>
    <dgm:cxn modelId="{092AF9BB-E0C6-4728-BAE1-1B6BFE0F25BA}" type="presParOf" srcId="{CEEDE222-7471-4BD7-8BC7-32B531866E97}" destId="{413B10CC-F2DE-407F-8F1B-D09E6AB167EA}" srcOrd="1" destOrd="0" presId="urn:microsoft.com/office/officeart/2005/8/layout/bList2"/>
    <dgm:cxn modelId="{61712BF2-AC0A-4FB0-9B17-1533EBA5E015}" type="presParOf" srcId="{CEEDE222-7471-4BD7-8BC7-32B531866E97}" destId="{02CAFF51-6252-4691-BB45-8D52B7EE1EA2}" srcOrd="2" destOrd="0" presId="urn:microsoft.com/office/officeart/2005/8/layout/bList2"/>
    <dgm:cxn modelId="{C44190C9-11E6-4195-B906-4D546E9EAAE2}" type="presParOf" srcId="{02CAFF51-6252-4691-BB45-8D52B7EE1EA2}" destId="{877FBE89-FF63-413E-A40C-E4A91D97B61B}" srcOrd="0" destOrd="0" presId="urn:microsoft.com/office/officeart/2005/8/layout/bList2"/>
    <dgm:cxn modelId="{E1DF0D3A-4F9C-4630-8E43-F69571C76F89}" type="presParOf" srcId="{02CAFF51-6252-4691-BB45-8D52B7EE1EA2}" destId="{EC538253-F21B-471D-85AA-D31F4EB554AE}" srcOrd="1" destOrd="0" presId="urn:microsoft.com/office/officeart/2005/8/layout/bList2"/>
    <dgm:cxn modelId="{B901AA61-9006-4E2A-9F06-6AE174FC09DE}" type="presParOf" srcId="{02CAFF51-6252-4691-BB45-8D52B7EE1EA2}" destId="{2E071636-D0BB-4360-B5FB-F15DD6FE61BD}" srcOrd="2" destOrd="0" presId="urn:microsoft.com/office/officeart/2005/8/layout/bList2"/>
    <dgm:cxn modelId="{56353515-D10C-4C2E-B59E-334BCA23F493}" type="presParOf" srcId="{02CAFF51-6252-4691-BB45-8D52B7EE1EA2}" destId="{09F5A85B-BBBF-41BA-ACA6-ADB83963E0C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4C809-0204-45DF-A2B8-2B1BA267985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41D5D9-8DEF-434D-8D28-39D9C40D9CB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1</a:t>
          </a:r>
          <a:endParaRPr lang="es-CO" sz="1800" dirty="0"/>
        </a:p>
      </dgm:t>
    </dgm:pt>
    <dgm:pt modelId="{9BD164C5-3CE8-46E3-B21F-E522539B67F6}" type="parTrans" cxnId="{E68B43B4-2D11-46AA-A24E-5E59428B32D1}">
      <dgm:prSet/>
      <dgm:spPr/>
      <dgm:t>
        <a:bodyPr/>
        <a:lstStyle/>
        <a:p>
          <a:endParaRPr lang="es-CO" sz="3200"/>
        </a:p>
      </dgm:t>
    </dgm:pt>
    <dgm:pt modelId="{5BDDEB19-1220-4312-AF79-159729C8B2AE}" type="sibTrans" cxnId="{E68B43B4-2D11-46AA-A24E-5E59428B32D1}">
      <dgm:prSet/>
      <dgm:spPr/>
      <dgm:t>
        <a:bodyPr/>
        <a:lstStyle/>
        <a:p>
          <a:endParaRPr lang="es-CO" sz="3200"/>
        </a:p>
      </dgm:t>
    </dgm:pt>
    <dgm:pt modelId="{860F616F-1B1E-48C0-B39A-A3E0F8ACAB56}">
      <dgm:prSet phldrT="[Texto]" custT="1"/>
      <dgm:spPr/>
      <dgm:t>
        <a:bodyPr/>
        <a:lstStyle/>
        <a:p>
          <a:r>
            <a:rPr lang="es-CO" sz="1400" dirty="0" smtClean="0"/>
            <a:t>Preparación documentos soporte de ingresos </a:t>
          </a:r>
          <a:r>
            <a:rPr lang="es-CO" sz="1400" smtClean="0"/>
            <a:t>y gastos</a:t>
          </a:r>
          <a:endParaRPr lang="es-CO" sz="1400" dirty="0"/>
        </a:p>
      </dgm:t>
    </dgm:pt>
    <dgm:pt modelId="{05DFFAEE-F100-4E25-B128-0AD43EE30886}" type="parTrans" cxnId="{D2E2D1E8-B963-44A7-9425-BC7E1C1A4B15}">
      <dgm:prSet/>
      <dgm:spPr/>
      <dgm:t>
        <a:bodyPr/>
        <a:lstStyle/>
        <a:p>
          <a:endParaRPr lang="es-CO" sz="3200"/>
        </a:p>
      </dgm:t>
    </dgm:pt>
    <dgm:pt modelId="{4502D1E3-92FD-4D8F-8F43-FE5536FD34BE}" type="sibTrans" cxnId="{D2E2D1E8-B963-44A7-9425-BC7E1C1A4B15}">
      <dgm:prSet/>
      <dgm:spPr/>
      <dgm:t>
        <a:bodyPr/>
        <a:lstStyle/>
        <a:p>
          <a:endParaRPr lang="es-CO" sz="3200"/>
        </a:p>
      </dgm:t>
    </dgm:pt>
    <dgm:pt modelId="{E96CC3FC-6C8F-4754-B607-D9A58EED56A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2</a:t>
          </a:r>
          <a:endParaRPr lang="es-CO" sz="1800" dirty="0"/>
        </a:p>
      </dgm:t>
    </dgm:pt>
    <dgm:pt modelId="{26324DC7-675F-420F-BB96-2562DFD1E21E}" type="parTrans" cxnId="{4B0EBBAE-8AA7-4146-836B-728ECE0D25BE}">
      <dgm:prSet/>
      <dgm:spPr/>
      <dgm:t>
        <a:bodyPr/>
        <a:lstStyle/>
        <a:p>
          <a:endParaRPr lang="es-CO" sz="3200"/>
        </a:p>
      </dgm:t>
    </dgm:pt>
    <dgm:pt modelId="{77C36792-6D9C-4972-AF6F-270A3B08594A}" type="sibTrans" cxnId="{4B0EBBAE-8AA7-4146-836B-728ECE0D25BE}">
      <dgm:prSet/>
      <dgm:spPr/>
      <dgm:t>
        <a:bodyPr/>
        <a:lstStyle/>
        <a:p>
          <a:endParaRPr lang="es-CO" sz="3200"/>
        </a:p>
      </dgm:t>
    </dgm:pt>
    <dgm:pt modelId="{7046BD63-08C1-4DA0-A8E4-C2265D32AE56}">
      <dgm:prSet phldrT="[Texto]" custT="1"/>
      <dgm:spPr/>
      <dgm:t>
        <a:bodyPr/>
        <a:lstStyle/>
        <a:p>
          <a:r>
            <a:rPr lang="es-CO" sz="1400" dirty="0" smtClean="0"/>
            <a:t>Registro de la información en el libro  de contabilidad</a:t>
          </a:r>
          <a:endParaRPr lang="es-CO" sz="1400" dirty="0"/>
        </a:p>
      </dgm:t>
    </dgm:pt>
    <dgm:pt modelId="{6C560741-9137-4A15-8958-CF54AB19E211}" type="parTrans" cxnId="{86CB5903-0B6B-41E2-AA50-9E49A7BA912B}">
      <dgm:prSet/>
      <dgm:spPr/>
      <dgm:t>
        <a:bodyPr/>
        <a:lstStyle/>
        <a:p>
          <a:endParaRPr lang="es-CO" sz="3200"/>
        </a:p>
      </dgm:t>
    </dgm:pt>
    <dgm:pt modelId="{A5E23A45-2096-42EA-A5D7-5649FE06ED78}" type="sibTrans" cxnId="{86CB5903-0B6B-41E2-AA50-9E49A7BA912B}">
      <dgm:prSet/>
      <dgm:spPr/>
      <dgm:t>
        <a:bodyPr/>
        <a:lstStyle/>
        <a:p>
          <a:endParaRPr lang="es-CO" sz="3200"/>
        </a:p>
      </dgm:t>
    </dgm:pt>
    <dgm:pt modelId="{841D8664-F57E-41F0-B58D-34A1AACB038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3</a:t>
          </a:r>
          <a:endParaRPr lang="es-CO" sz="1800" dirty="0"/>
        </a:p>
      </dgm:t>
    </dgm:pt>
    <dgm:pt modelId="{9B331555-A80A-4D4F-9E33-110B961CF266}" type="parTrans" cxnId="{5057B7BA-D13F-4231-93F7-DB1DE3FB57BD}">
      <dgm:prSet/>
      <dgm:spPr/>
      <dgm:t>
        <a:bodyPr/>
        <a:lstStyle/>
        <a:p>
          <a:endParaRPr lang="es-CO" sz="3200"/>
        </a:p>
      </dgm:t>
    </dgm:pt>
    <dgm:pt modelId="{DFAEC572-85CC-490F-9996-DD09DA47E293}" type="sibTrans" cxnId="{5057B7BA-D13F-4231-93F7-DB1DE3FB57BD}">
      <dgm:prSet/>
      <dgm:spPr/>
      <dgm:t>
        <a:bodyPr/>
        <a:lstStyle/>
        <a:p>
          <a:endParaRPr lang="es-CO" sz="3200"/>
        </a:p>
      </dgm:t>
    </dgm:pt>
    <dgm:pt modelId="{2F918363-3FB0-4E7C-AA76-7088215A2FE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5</a:t>
          </a:r>
          <a:endParaRPr lang="es-CO" sz="1800" dirty="0"/>
        </a:p>
      </dgm:t>
    </dgm:pt>
    <dgm:pt modelId="{07A02F45-B023-4655-9073-8F9AB679557D}" type="parTrans" cxnId="{F9D2A9A8-2905-450C-BC81-FDD7A61DEA2D}">
      <dgm:prSet/>
      <dgm:spPr/>
      <dgm:t>
        <a:bodyPr/>
        <a:lstStyle/>
        <a:p>
          <a:endParaRPr lang="es-CO" sz="3200"/>
        </a:p>
      </dgm:t>
    </dgm:pt>
    <dgm:pt modelId="{ECA5695A-4111-4BD0-9909-A4F54520AA87}" type="sibTrans" cxnId="{F9D2A9A8-2905-450C-BC81-FDD7A61DEA2D}">
      <dgm:prSet/>
      <dgm:spPr/>
      <dgm:t>
        <a:bodyPr/>
        <a:lstStyle/>
        <a:p>
          <a:endParaRPr lang="es-CO" sz="3200"/>
        </a:p>
      </dgm:t>
    </dgm:pt>
    <dgm:pt modelId="{AAECDC9D-8553-4301-A3A5-8D9226E2469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6</a:t>
          </a:r>
          <a:endParaRPr lang="es-CO" sz="1800" dirty="0"/>
        </a:p>
      </dgm:t>
    </dgm:pt>
    <dgm:pt modelId="{7448F00F-3716-4BD0-8B01-66BEA15E8DF9}" type="parTrans" cxnId="{99A7C9B6-7E8B-4200-A3CE-77CB68BA8DC1}">
      <dgm:prSet/>
      <dgm:spPr/>
      <dgm:t>
        <a:bodyPr/>
        <a:lstStyle/>
        <a:p>
          <a:endParaRPr lang="es-CO" sz="3200"/>
        </a:p>
      </dgm:t>
    </dgm:pt>
    <dgm:pt modelId="{4B012765-D5EF-4B63-8B1C-37F068648305}" type="sibTrans" cxnId="{99A7C9B6-7E8B-4200-A3CE-77CB68BA8DC1}">
      <dgm:prSet/>
      <dgm:spPr/>
      <dgm:t>
        <a:bodyPr/>
        <a:lstStyle/>
        <a:p>
          <a:endParaRPr lang="es-CO" sz="3200"/>
        </a:p>
      </dgm:t>
    </dgm:pt>
    <dgm:pt modelId="{BEA2BC3E-63F8-4936-8DB7-7D7DD80BF4E0}">
      <dgm:prSet custT="1"/>
      <dgm:spPr/>
      <dgm:t>
        <a:bodyPr/>
        <a:lstStyle/>
        <a:p>
          <a:r>
            <a:rPr lang="es-CO" sz="1400" dirty="0" smtClean="0"/>
            <a:t>Diligenciar formularios 5B, anexos y AUD-PCC</a:t>
          </a:r>
          <a:endParaRPr lang="es-CO" sz="1400" dirty="0"/>
        </a:p>
      </dgm:t>
    </dgm:pt>
    <dgm:pt modelId="{AFA21662-C0B9-48C7-B84A-A4F0EBD44CD7}" type="parTrans" cxnId="{219B73E4-9B20-43A6-B317-1E418ED4893F}">
      <dgm:prSet/>
      <dgm:spPr/>
      <dgm:t>
        <a:bodyPr/>
        <a:lstStyle/>
        <a:p>
          <a:endParaRPr lang="es-CO" sz="3200"/>
        </a:p>
      </dgm:t>
    </dgm:pt>
    <dgm:pt modelId="{BF8B72F9-D1CB-4622-9513-0F940DC6950A}" type="sibTrans" cxnId="{219B73E4-9B20-43A6-B317-1E418ED4893F}">
      <dgm:prSet/>
      <dgm:spPr/>
      <dgm:t>
        <a:bodyPr/>
        <a:lstStyle/>
        <a:p>
          <a:endParaRPr lang="es-CO" sz="3200"/>
        </a:p>
      </dgm:t>
    </dgm:pt>
    <dgm:pt modelId="{8018C67B-387B-471D-9C0F-226ABB0F09FC}">
      <dgm:prSet custT="1"/>
      <dgm:spPr/>
      <dgm:t>
        <a:bodyPr/>
        <a:lstStyle/>
        <a:p>
          <a:r>
            <a:rPr lang="es-CO" sz="1400" dirty="0" smtClean="0"/>
            <a:t>Diligenciar información en el aplicativo cuentas claras</a:t>
          </a:r>
          <a:endParaRPr lang="es-CO" sz="1400" dirty="0"/>
        </a:p>
      </dgm:t>
    </dgm:pt>
    <dgm:pt modelId="{1E689512-0A75-4E4B-B26E-D77910D82858}" type="parTrans" cxnId="{5B5AE6BA-F19F-49C7-882F-EBB2B0EF692E}">
      <dgm:prSet/>
      <dgm:spPr/>
      <dgm:t>
        <a:bodyPr/>
        <a:lstStyle/>
        <a:p>
          <a:endParaRPr lang="es-CO" sz="3200"/>
        </a:p>
      </dgm:t>
    </dgm:pt>
    <dgm:pt modelId="{EDF9D4A7-3DDF-427E-959B-E288BE6D06A9}" type="sibTrans" cxnId="{5B5AE6BA-F19F-49C7-882F-EBB2B0EF692E}">
      <dgm:prSet/>
      <dgm:spPr/>
      <dgm:t>
        <a:bodyPr/>
        <a:lstStyle/>
        <a:p>
          <a:endParaRPr lang="es-CO" sz="3200"/>
        </a:p>
      </dgm:t>
    </dgm:pt>
    <dgm:pt modelId="{AA75B220-CB73-4C5D-9E49-32A3B8B7E120}">
      <dgm:prSet custT="1"/>
      <dgm:spPr/>
      <dgm:t>
        <a:bodyPr/>
        <a:lstStyle/>
        <a:p>
          <a:r>
            <a:rPr lang="es-CO" sz="1400" dirty="0" smtClean="0"/>
            <a:t>Presentación de la Información a GERENCIACOOP CONSULTORES ASOCIADOS</a:t>
          </a:r>
          <a:endParaRPr lang="es-CO" sz="1400" dirty="0"/>
        </a:p>
      </dgm:t>
    </dgm:pt>
    <dgm:pt modelId="{3186CBB2-779E-41A5-8241-9618FEB69240}" type="parTrans" cxnId="{4968C153-98B6-4E44-924F-0B70BACAF0DD}">
      <dgm:prSet/>
      <dgm:spPr/>
      <dgm:t>
        <a:bodyPr/>
        <a:lstStyle/>
        <a:p>
          <a:endParaRPr lang="es-CO" sz="3200"/>
        </a:p>
      </dgm:t>
    </dgm:pt>
    <dgm:pt modelId="{21452A0E-D850-4FAD-98EE-8D871C73FAD9}" type="sibTrans" cxnId="{4968C153-98B6-4E44-924F-0B70BACAF0DD}">
      <dgm:prSet/>
      <dgm:spPr/>
      <dgm:t>
        <a:bodyPr/>
        <a:lstStyle/>
        <a:p>
          <a:endParaRPr lang="es-CO" sz="3200"/>
        </a:p>
      </dgm:t>
    </dgm:pt>
    <dgm:pt modelId="{7584AD06-6795-41BB-B275-5BED045E989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1800" dirty="0" smtClean="0"/>
            <a:t>4</a:t>
          </a:r>
          <a:endParaRPr lang="es-CO" sz="1800" dirty="0"/>
        </a:p>
      </dgm:t>
    </dgm:pt>
    <dgm:pt modelId="{95A45BD9-5A6D-4D3E-8BE9-46EDF43D96FE}" type="parTrans" cxnId="{9FC60C22-BF06-42A0-B694-A24BFA1E2D22}">
      <dgm:prSet/>
      <dgm:spPr/>
      <dgm:t>
        <a:bodyPr/>
        <a:lstStyle/>
        <a:p>
          <a:endParaRPr lang="es-CO" sz="3200"/>
        </a:p>
      </dgm:t>
    </dgm:pt>
    <dgm:pt modelId="{9C0B74F4-A937-45E4-992E-D21C241738B0}" type="sibTrans" cxnId="{9FC60C22-BF06-42A0-B694-A24BFA1E2D22}">
      <dgm:prSet/>
      <dgm:spPr/>
      <dgm:t>
        <a:bodyPr/>
        <a:lstStyle/>
        <a:p>
          <a:endParaRPr lang="es-CO" sz="3200"/>
        </a:p>
      </dgm:t>
    </dgm:pt>
    <dgm:pt modelId="{297A97F2-6E6C-4A4D-9037-1F1875A7CD45}">
      <dgm:prSet custT="1"/>
      <dgm:spPr/>
      <dgm:t>
        <a:bodyPr/>
        <a:lstStyle/>
        <a:p>
          <a:r>
            <a:rPr lang="es-CO" sz="1400" dirty="0" smtClean="0"/>
            <a:t>Firma de formularios y demás documentos por el Candidato, Contador y Gerente de campaña</a:t>
          </a:r>
          <a:endParaRPr lang="es-CO" sz="1400" dirty="0"/>
        </a:p>
      </dgm:t>
    </dgm:pt>
    <dgm:pt modelId="{F39B03A6-E97F-4D68-955F-6543454EF03E}" type="parTrans" cxnId="{4C6088EB-9DA1-4D5E-A32A-9A8CC3B4349C}">
      <dgm:prSet/>
      <dgm:spPr/>
      <dgm:t>
        <a:bodyPr/>
        <a:lstStyle/>
        <a:p>
          <a:endParaRPr lang="es-CO" sz="3200"/>
        </a:p>
      </dgm:t>
    </dgm:pt>
    <dgm:pt modelId="{8DC8242E-CE22-4C98-BEB7-EEACBF659BFC}" type="sibTrans" cxnId="{4C6088EB-9DA1-4D5E-A32A-9A8CC3B4349C}">
      <dgm:prSet/>
      <dgm:spPr/>
      <dgm:t>
        <a:bodyPr/>
        <a:lstStyle/>
        <a:p>
          <a:endParaRPr lang="es-CO" sz="3200"/>
        </a:p>
      </dgm:t>
    </dgm:pt>
    <dgm:pt modelId="{30118337-8541-4C8C-9BD4-1981431D6CF8}" type="pres">
      <dgm:prSet presAssocID="{9FA4C809-0204-45DF-A2B8-2B1BA2679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253B5C-F64C-4A90-BCE8-6A2CCDAFA20F}" type="pres">
      <dgm:prSet presAssocID="{8441D5D9-8DEF-434D-8D28-39D9C40D9CB8}" presName="composite" presStyleCnt="0"/>
      <dgm:spPr/>
    </dgm:pt>
    <dgm:pt modelId="{3A858457-0570-47BE-8E72-546844A83C7D}" type="pres">
      <dgm:prSet presAssocID="{8441D5D9-8DEF-434D-8D28-39D9C40D9CB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4E0812-FF19-497F-B339-A5EF0D6D0228}" type="pres">
      <dgm:prSet presAssocID="{8441D5D9-8DEF-434D-8D28-39D9C40D9CB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9D2F33-3BF1-4ADF-B767-D09FFD0F36D6}" type="pres">
      <dgm:prSet presAssocID="{5BDDEB19-1220-4312-AF79-159729C8B2AE}" presName="sp" presStyleCnt="0"/>
      <dgm:spPr/>
    </dgm:pt>
    <dgm:pt modelId="{5E4E13F7-EFF9-4D4D-A95F-CCECA3C1FCF6}" type="pres">
      <dgm:prSet presAssocID="{E96CC3FC-6C8F-4754-B607-D9A58EED56A1}" presName="composite" presStyleCnt="0"/>
      <dgm:spPr/>
    </dgm:pt>
    <dgm:pt modelId="{0F610228-076E-4553-AE29-7DAC72008E7E}" type="pres">
      <dgm:prSet presAssocID="{E96CC3FC-6C8F-4754-B607-D9A58EED56A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29C468-EFB8-4321-BF10-84B46A9416A5}" type="pres">
      <dgm:prSet presAssocID="{E96CC3FC-6C8F-4754-B607-D9A58EED56A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1E6993-3310-4D60-9A4E-3FA091691541}" type="pres">
      <dgm:prSet presAssocID="{77C36792-6D9C-4972-AF6F-270A3B08594A}" presName="sp" presStyleCnt="0"/>
      <dgm:spPr/>
    </dgm:pt>
    <dgm:pt modelId="{1FE1EC7C-2273-406A-BDB5-CABCCDA76A33}" type="pres">
      <dgm:prSet presAssocID="{841D8664-F57E-41F0-B58D-34A1AACB038B}" presName="composite" presStyleCnt="0"/>
      <dgm:spPr/>
    </dgm:pt>
    <dgm:pt modelId="{D0D8C030-E34E-4DAC-92DD-B0B7EE4D998D}" type="pres">
      <dgm:prSet presAssocID="{841D8664-F57E-41F0-B58D-34A1AACB038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51D874-1CA9-4776-A79A-0C26B8C526DB}" type="pres">
      <dgm:prSet presAssocID="{841D8664-F57E-41F0-B58D-34A1AACB038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38C702-F36D-4BA6-A720-FDD50BB80BB4}" type="pres">
      <dgm:prSet presAssocID="{DFAEC572-85CC-490F-9996-DD09DA47E293}" presName="sp" presStyleCnt="0"/>
      <dgm:spPr/>
    </dgm:pt>
    <dgm:pt modelId="{1DA819E8-9EE3-4A72-9EC0-A493E18ED3C9}" type="pres">
      <dgm:prSet presAssocID="{7584AD06-6795-41BB-B275-5BED045E989C}" presName="composite" presStyleCnt="0"/>
      <dgm:spPr/>
    </dgm:pt>
    <dgm:pt modelId="{00DECE02-C359-4D11-B049-B37C62794713}" type="pres">
      <dgm:prSet presAssocID="{7584AD06-6795-41BB-B275-5BED045E989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1FC22F-78C6-49FE-88A1-A0FD705F66C5}" type="pres">
      <dgm:prSet presAssocID="{7584AD06-6795-41BB-B275-5BED045E989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33508C-4CC6-47EC-9076-31EA4E482B98}" type="pres">
      <dgm:prSet presAssocID="{9C0B74F4-A937-45E4-992E-D21C241738B0}" presName="sp" presStyleCnt="0"/>
      <dgm:spPr/>
    </dgm:pt>
    <dgm:pt modelId="{1D4AAF14-2F70-4706-B4D4-2611CA58648C}" type="pres">
      <dgm:prSet presAssocID="{2F918363-3FB0-4E7C-AA76-7088215A2FE0}" presName="composite" presStyleCnt="0"/>
      <dgm:spPr/>
    </dgm:pt>
    <dgm:pt modelId="{168D60AD-4269-4FDA-962B-18CA07124690}" type="pres">
      <dgm:prSet presAssocID="{2F918363-3FB0-4E7C-AA76-7088215A2FE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AB5AB4-C258-436A-84F2-1020059812E5}" type="pres">
      <dgm:prSet presAssocID="{2F918363-3FB0-4E7C-AA76-7088215A2FE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1BB727-2F41-49E6-BEE8-17A30A951BA2}" type="pres">
      <dgm:prSet presAssocID="{ECA5695A-4111-4BD0-9909-A4F54520AA87}" presName="sp" presStyleCnt="0"/>
      <dgm:spPr/>
    </dgm:pt>
    <dgm:pt modelId="{D11DEB6E-A8D6-45E7-8BFA-70F18207CABC}" type="pres">
      <dgm:prSet presAssocID="{AAECDC9D-8553-4301-A3A5-8D9226E24694}" presName="composite" presStyleCnt="0"/>
      <dgm:spPr/>
    </dgm:pt>
    <dgm:pt modelId="{E59F0B8B-DCBC-46E8-AC63-E25E92E96E22}" type="pres">
      <dgm:prSet presAssocID="{AAECDC9D-8553-4301-A3A5-8D9226E2469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ED14C6-909A-4C79-ACF8-7BA50B9AAA4A}" type="pres">
      <dgm:prSet presAssocID="{AAECDC9D-8553-4301-A3A5-8D9226E2469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C6088EB-9DA1-4D5E-A32A-9A8CC3B4349C}" srcId="{7584AD06-6795-41BB-B275-5BED045E989C}" destId="{297A97F2-6E6C-4A4D-9037-1F1875A7CD45}" srcOrd="0" destOrd="0" parTransId="{F39B03A6-E97F-4D68-955F-6543454EF03E}" sibTransId="{8DC8242E-CE22-4C98-BEB7-EEACBF659BFC}"/>
    <dgm:cxn modelId="{B58F0856-C285-4037-A102-AB9459F8794C}" type="presOf" srcId="{7584AD06-6795-41BB-B275-5BED045E989C}" destId="{00DECE02-C359-4D11-B049-B37C62794713}" srcOrd="0" destOrd="0" presId="urn:microsoft.com/office/officeart/2005/8/layout/chevron2"/>
    <dgm:cxn modelId="{F6DF73C2-24FF-4E01-A4B3-CEA31AD63FFD}" type="presOf" srcId="{8018C67B-387B-471D-9C0F-226ABB0F09FC}" destId="{B6AB5AB4-C258-436A-84F2-1020059812E5}" srcOrd="0" destOrd="0" presId="urn:microsoft.com/office/officeart/2005/8/layout/chevron2"/>
    <dgm:cxn modelId="{F56667C7-99ED-4AD0-B35B-179D66ECC475}" type="presOf" srcId="{AA75B220-CB73-4C5D-9E49-32A3B8B7E120}" destId="{F0ED14C6-909A-4C79-ACF8-7BA50B9AAA4A}" srcOrd="0" destOrd="0" presId="urn:microsoft.com/office/officeart/2005/8/layout/chevron2"/>
    <dgm:cxn modelId="{99A7C9B6-7E8B-4200-A3CE-77CB68BA8DC1}" srcId="{9FA4C809-0204-45DF-A2B8-2B1BA267985B}" destId="{AAECDC9D-8553-4301-A3A5-8D9226E24694}" srcOrd="5" destOrd="0" parTransId="{7448F00F-3716-4BD0-8B01-66BEA15E8DF9}" sibTransId="{4B012765-D5EF-4B63-8B1C-37F068648305}"/>
    <dgm:cxn modelId="{D603CA1A-8975-4019-AFD6-21BE1E2CCA16}" type="presOf" srcId="{E96CC3FC-6C8F-4754-B607-D9A58EED56A1}" destId="{0F610228-076E-4553-AE29-7DAC72008E7E}" srcOrd="0" destOrd="0" presId="urn:microsoft.com/office/officeart/2005/8/layout/chevron2"/>
    <dgm:cxn modelId="{4968C153-98B6-4E44-924F-0B70BACAF0DD}" srcId="{AAECDC9D-8553-4301-A3A5-8D9226E24694}" destId="{AA75B220-CB73-4C5D-9E49-32A3B8B7E120}" srcOrd="0" destOrd="0" parTransId="{3186CBB2-779E-41A5-8241-9618FEB69240}" sibTransId="{21452A0E-D850-4FAD-98EE-8D871C73FAD9}"/>
    <dgm:cxn modelId="{F5F9EF67-50A6-4A8F-BA3D-C3769C7947D6}" type="presOf" srcId="{841D8664-F57E-41F0-B58D-34A1AACB038B}" destId="{D0D8C030-E34E-4DAC-92DD-B0B7EE4D998D}" srcOrd="0" destOrd="0" presId="urn:microsoft.com/office/officeart/2005/8/layout/chevron2"/>
    <dgm:cxn modelId="{219B73E4-9B20-43A6-B317-1E418ED4893F}" srcId="{841D8664-F57E-41F0-B58D-34A1AACB038B}" destId="{BEA2BC3E-63F8-4936-8DB7-7D7DD80BF4E0}" srcOrd="0" destOrd="0" parTransId="{AFA21662-C0B9-48C7-B84A-A4F0EBD44CD7}" sibTransId="{BF8B72F9-D1CB-4622-9513-0F940DC6950A}"/>
    <dgm:cxn modelId="{5B5AE6BA-F19F-49C7-882F-EBB2B0EF692E}" srcId="{2F918363-3FB0-4E7C-AA76-7088215A2FE0}" destId="{8018C67B-387B-471D-9C0F-226ABB0F09FC}" srcOrd="0" destOrd="0" parTransId="{1E689512-0A75-4E4B-B26E-D77910D82858}" sibTransId="{EDF9D4A7-3DDF-427E-959B-E288BE6D06A9}"/>
    <dgm:cxn modelId="{65B1A4A6-6CC8-432D-BD03-054A36C41176}" type="presOf" srcId="{297A97F2-6E6C-4A4D-9037-1F1875A7CD45}" destId="{C91FC22F-78C6-49FE-88A1-A0FD705F66C5}" srcOrd="0" destOrd="0" presId="urn:microsoft.com/office/officeart/2005/8/layout/chevron2"/>
    <dgm:cxn modelId="{9FC60C22-BF06-42A0-B694-A24BFA1E2D22}" srcId="{9FA4C809-0204-45DF-A2B8-2B1BA267985B}" destId="{7584AD06-6795-41BB-B275-5BED045E989C}" srcOrd="3" destOrd="0" parTransId="{95A45BD9-5A6D-4D3E-8BE9-46EDF43D96FE}" sibTransId="{9C0B74F4-A937-45E4-992E-D21C241738B0}"/>
    <dgm:cxn modelId="{7581F1DB-D06E-44A4-94B9-F2F9B6381595}" type="presOf" srcId="{860F616F-1B1E-48C0-B39A-A3E0F8ACAB56}" destId="{814E0812-FF19-497F-B339-A5EF0D6D0228}" srcOrd="0" destOrd="0" presId="urn:microsoft.com/office/officeart/2005/8/layout/chevron2"/>
    <dgm:cxn modelId="{5057B7BA-D13F-4231-93F7-DB1DE3FB57BD}" srcId="{9FA4C809-0204-45DF-A2B8-2B1BA267985B}" destId="{841D8664-F57E-41F0-B58D-34A1AACB038B}" srcOrd="2" destOrd="0" parTransId="{9B331555-A80A-4D4F-9E33-110B961CF266}" sibTransId="{DFAEC572-85CC-490F-9996-DD09DA47E293}"/>
    <dgm:cxn modelId="{37F8010A-5B67-4762-BCC7-3675EFF9911C}" type="presOf" srcId="{AAECDC9D-8553-4301-A3A5-8D9226E24694}" destId="{E59F0B8B-DCBC-46E8-AC63-E25E92E96E22}" srcOrd="0" destOrd="0" presId="urn:microsoft.com/office/officeart/2005/8/layout/chevron2"/>
    <dgm:cxn modelId="{D7F791C1-4D51-4FB0-8544-E41F8C958797}" type="presOf" srcId="{7046BD63-08C1-4DA0-A8E4-C2265D32AE56}" destId="{4429C468-EFB8-4321-BF10-84B46A9416A5}" srcOrd="0" destOrd="0" presId="urn:microsoft.com/office/officeart/2005/8/layout/chevron2"/>
    <dgm:cxn modelId="{D2E2D1E8-B963-44A7-9425-BC7E1C1A4B15}" srcId="{8441D5D9-8DEF-434D-8D28-39D9C40D9CB8}" destId="{860F616F-1B1E-48C0-B39A-A3E0F8ACAB56}" srcOrd="0" destOrd="0" parTransId="{05DFFAEE-F100-4E25-B128-0AD43EE30886}" sibTransId="{4502D1E3-92FD-4D8F-8F43-FE5536FD34BE}"/>
    <dgm:cxn modelId="{E68B43B4-2D11-46AA-A24E-5E59428B32D1}" srcId="{9FA4C809-0204-45DF-A2B8-2B1BA267985B}" destId="{8441D5D9-8DEF-434D-8D28-39D9C40D9CB8}" srcOrd="0" destOrd="0" parTransId="{9BD164C5-3CE8-46E3-B21F-E522539B67F6}" sibTransId="{5BDDEB19-1220-4312-AF79-159729C8B2AE}"/>
    <dgm:cxn modelId="{F9D2A9A8-2905-450C-BC81-FDD7A61DEA2D}" srcId="{9FA4C809-0204-45DF-A2B8-2B1BA267985B}" destId="{2F918363-3FB0-4E7C-AA76-7088215A2FE0}" srcOrd="4" destOrd="0" parTransId="{07A02F45-B023-4655-9073-8F9AB679557D}" sibTransId="{ECA5695A-4111-4BD0-9909-A4F54520AA87}"/>
    <dgm:cxn modelId="{BCF578C8-63AB-43D9-944D-CC4BC622BE7A}" type="presOf" srcId="{9FA4C809-0204-45DF-A2B8-2B1BA267985B}" destId="{30118337-8541-4C8C-9BD4-1981431D6CF8}" srcOrd="0" destOrd="0" presId="urn:microsoft.com/office/officeart/2005/8/layout/chevron2"/>
    <dgm:cxn modelId="{393C32BB-A600-49AF-8D29-79CAB8142473}" type="presOf" srcId="{8441D5D9-8DEF-434D-8D28-39D9C40D9CB8}" destId="{3A858457-0570-47BE-8E72-546844A83C7D}" srcOrd="0" destOrd="0" presId="urn:microsoft.com/office/officeart/2005/8/layout/chevron2"/>
    <dgm:cxn modelId="{4B0EBBAE-8AA7-4146-836B-728ECE0D25BE}" srcId="{9FA4C809-0204-45DF-A2B8-2B1BA267985B}" destId="{E96CC3FC-6C8F-4754-B607-D9A58EED56A1}" srcOrd="1" destOrd="0" parTransId="{26324DC7-675F-420F-BB96-2562DFD1E21E}" sibTransId="{77C36792-6D9C-4972-AF6F-270A3B08594A}"/>
    <dgm:cxn modelId="{F909CD62-CE99-4C7D-94E4-06EDC2318940}" type="presOf" srcId="{BEA2BC3E-63F8-4936-8DB7-7D7DD80BF4E0}" destId="{0751D874-1CA9-4776-A79A-0C26B8C526DB}" srcOrd="0" destOrd="0" presId="urn:microsoft.com/office/officeart/2005/8/layout/chevron2"/>
    <dgm:cxn modelId="{86CB5903-0B6B-41E2-AA50-9E49A7BA912B}" srcId="{E96CC3FC-6C8F-4754-B607-D9A58EED56A1}" destId="{7046BD63-08C1-4DA0-A8E4-C2265D32AE56}" srcOrd="0" destOrd="0" parTransId="{6C560741-9137-4A15-8958-CF54AB19E211}" sibTransId="{A5E23A45-2096-42EA-A5D7-5649FE06ED78}"/>
    <dgm:cxn modelId="{8F0486D5-883F-451E-AEB9-B6BB78BCF95C}" type="presOf" srcId="{2F918363-3FB0-4E7C-AA76-7088215A2FE0}" destId="{168D60AD-4269-4FDA-962B-18CA07124690}" srcOrd="0" destOrd="0" presId="urn:microsoft.com/office/officeart/2005/8/layout/chevron2"/>
    <dgm:cxn modelId="{CC7ED8F6-DCBD-4F73-B2BA-214373F183DD}" type="presParOf" srcId="{30118337-8541-4C8C-9BD4-1981431D6CF8}" destId="{34253B5C-F64C-4A90-BCE8-6A2CCDAFA20F}" srcOrd="0" destOrd="0" presId="urn:microsoft.com/office/officeart/2005/8/layout/chevron2"/>
    <dgm:cxn modelId="{268E4C0A-5ADE-4301-9F4E-DD4F3485312B}" type="presParOf" srcId="{34253B5C-F64C-4A90-BCE8-6A2CCDAFA20F}" destId="{3A858457-0570-47BE-8E72-546844A83C7D}" srcOrd="0" destOrd="0" presId="urn:microsoft.com/office/officeart/2005/8/layout/chevron2"/>
    <dgm:cxn modelId="{FF87ABE0-1459-465F-82D3-B8AE0A350674}" type="presParOf" srcId="{34253B5C-F64C-4A90-BCE8-6A2CCDAFA20F}" destId="{814E0812-FF19-497F-B339-A5EF0D6D0228}" srcOrd="1" destOrd="0" presId="urn:microsoft.com/office/officeart/2005/8/layout/chevron2"/>
    <dgm:cxn modelId="{C9DC4A56-6756-4ED8-898D-E33640057D41}" type="presParOf" srcId="{30118337-8541-4C8C-9BD4-1981431D6CF8}" destId="{109D2F33-3BF1-4ADF-B767-D09FFD0F36D6}" srcOrd="1" destOrd="0" presId="urn:microsoft.com/office/officeart/2005/8/layout/chevron2"/>
    <dgm:cxn modelId="{C8152FA0-4915-40A5-8CDE-CBC6B77A34AE}" type="presParOf" srcId="{30118337-8541-4C8C-9BD4-1981431D6CF8}" destId="{5E4E13F7-EFF9-4D4D-A95F-CCECA3C1FCF6}" srcOrd="2" destOrd="0" presId="urn:microsoft.com/office/officeart/2005/8/layout/chevron2"/>
    <dgm:cxn modelId="{2CDA31D9-2D9C-4A51-8FC2-48C976763624}" type="presParOf" srcId="{5E4E13F7-EFF9-4D4D-A95F-CCECA3C1FCF6}" destId="{0F610228-076E-4553-AE29-7DAC72008E7E}" srcOrd="0" destOrd="0" presId="urn:microsoft.com/office/officeart/2005/8/layout/chevron2"/>
    <dgm:cxn modelId="{7E4567A1-B39F-4524-95D4-A9D529D37EA0}" type="presParOf" srcId="{5E4E13F7-EFF9-4D4D-A95F-CCECA3C1FCF6}" destId="{4429C468-EFB8-4321-BF10-84B46A9416A5}" srcOrd="1" destOrd="0" presId="urn:microsoft.com/office/officeart/2005/8/layout/chevron2"/>
    <dgm:cxn modelId="{9C11F9DD-8948-4BF8-8BE7-6C6D2C824E64}" type="presParOf" srcId="{30118337-8541-4C8C-9BD4-1981431D6CF8}" destId="{111E6993-3310-4D60-9A4E-3FA091691541}" srcOrd="3" destOrd="0" presId="urn:microsoft.com/office/officeart/2005/8/layout/chevron2"/>
    <dgm:cxn modelId="{BBECC28C-934B-4C73-85C8-9398680CA0CA}" type="presParOf" srcId="{30118337-8541-4C8C-9BD4-1981431D6CF8}" destId="{1FE1EC7C-2273-406A-BDB5-CABCCDA76A33}" srcOrd="4" destOrd="0" presId="urn:microsoft.com/office/officeart/2005/8/layout/chevron2"/>
    <dgm:cxn modelId="{9F2E42BE-B9D7-4F5A-B821-BFFED5F1FFEF}" type="presParOf" srcId="{1FE1EC7C-2273-406A-BDB5-CABCCDA76A33}" destId="{D0D8C030-E34E-4DAC-92DD-B0B7EE4D998D}" srcOrd="0" destOrd="0" presId="urn:microsoft.com/office/officeart/2005/8/layout/chevron2"/>
    <dgm:cxn modelId="{BFBAB9B0-F733-466D-9D10-DA00E0D0F54C}" type="presParOf" srcId="{1FE1EC7C-2273-406A-BDB5-CABCCDA76A33}" destId="{0751D874-1CA9-4776-A79A-0C26B8C526DB}" srcOrd="1" destOrd="0" presId="urn:microsoft.com/office/officeart/2005/8/layout/chevron2"/>
    <dgm:cxn modelId="{40427DF5-53BB-4976-88D4-8C2B59AC3BC7}" type="presParOf" srcId="{30118337-8541-4C8C-9BD4-1981431D6CF8}" destId="{1638C702-F36D-4BA6-A720-FDD50BB80BB4}" srcOrd="5" destOrd="0" presId="urn:microsoft.com/office/officeart/2005/8/layout/chevron2"/>
    <dgm:cxn modelId="{76342002-1BA0-4201-B591-E2694437E291}" type="presParOf" srcId="{30118337-8541-4C8C-9BD4-1981431D6CF8}" destId="{1DA819E8-9EE3-4A72-9EC0-A493E18ED3C9}" srcOrd="6" destOrd="0" presId="urn:microsoft.com/office/officeart/2005/8/layout/chevron2"/>
    <dgm:cxn modelId="{439D8E8E-D4D1-48A3-8DF3-BCBABFA82008}" type="presParOf" srcId="{1DA819E8-9EE3-4A72-9EC0-A493E18ED3C9}" destId="{00DECE02-C359-4D11-B049-B37C62794713}" srcOrd="0" destOrd="0" presId="urn:microsoft.com/office/officeart/2005/8/layout/chevron2"/>
    <dgm:cxn modelId="{EEAE7A7C-D2C3-47A9-8728-67F35EF8C1D0}" type="presParOf" srcId="{1DA819E8-9EE3-4A72-9EC0-A493E18ED3C9}" destId="{C91FC22F-78C6-49FE-88A1-A0FD705F66C5}" srcOrd="1" destOrd="0" presId="urn:microsoft.com/office/officeart/2005/8/layout/chevron2"/>
    <dgm:cxn modelId="{DA9A393E-3504-4BAC-96AF-0AC9757AC5ED}" type="presParOf" srcId="{30118337-8541-4C8C-9BD4-1981431D6CF8}" destId="{4733508C-4CC6-47EC-9076-31EA4E482B98}" srcOrd="7" destOrd="0" presId="urn:microsoft.com/office/officeart/2005/8/layout/chevron2"/>
    <dgm:cxn modelId="{D3A734BF-4BAD-4BF8-8C10-8ADDCFF55A5B}" type="presParOf" srcId="{30118337-8541-4C8C-9BD4-1981431D6CF8}" destId="{1D4AAF14-2F70-4706-B4D4-2611CA58648C}" srcOrd="8" destOrd="0" presId="urn:microsoft.com/office/officeart/2005/8/layout/chevron2"/>
    <dgm:cxn modelId="{01573EA0-14B5-4DF6-89D7-2DC536ACBB06}" type="presParOf" srcId="{1D4AAF14-2F70-4706-B4D4-2611CA58648C}" destId="{168D60AD-4269-4FDA-962B-18CA07124690}" srcOrd="0" destOrd="0" presId="urn:microsoft.com/office/officeart/2005/8/layout/chevron2"/>
    <dgm:cxn modelId="{F816BC0C-F0CB-4FA8-A795-75682E387E83}" type="presParOf" srcId="{1D4AAF14-2F70-4706-B4D4-2611CA58648C}" destId="{B6AB5AB4-C258-436A-84F2-1020059812E5}" srcOrd="1" destOrd="0" presId="urn:microsoft.com/office/officeart/2005/8/layout/chevron2"/>
    <dgm:cxn modelId="{3AD14B69-547E-49DB-8B4F-021A29CBB0E9}" type="presParOf" srcId="{30118337-8541-4C8C-9BD4-1981431D6CF8}" destId="{1D1BB727-2F41-49E6-BEE8-17A30A951BA2}" srcOrd="9" destOrd="0" presId="urn:microsoft.com/office/officeart/2005/8/layout/chevron2"/>
    <dgm:cxn modelId="{7A00F78F-2B7D-4637-8909-FEC67198EA67}" type="presParOf" srcId="{30118337-8541-4C8C-9BD4-1981431D6CF8}" destId="{D11DEB6E-A8D6-45E7-8BFA-70F18207CABC}" srcOrd="10" destOrd="0" presId="urn:microsoft.com/office/officeart/2005/8/layout/chevron2"/>
    <dgm:cxn modelId="{2FCD6BE6-370C-4202-A4BA-D5597883F9CA}" type="presParOf" srcId="{D11DEB6E-A8D6-45E7-8BFA-70F18207CABC}" destId="{E59F0B8B-DCBC-46E8-AC63-E25E92E96E22}" srcOrd="0" destOrd="0" presId="urn:microsoft.com/office/officeart/2005/8/layout/chevron2"/>
    <dgm:cxn modelId="{7B12077E-DD16-4147-8200-F5B53B4F9DCF}" type="presParOf" srcId="{D11DEB6E-A8D6-45E7-8BFA-70F18207CABC}" destId="{F0ED14C6-909A-4C79-ACF8-7BA50B9AAA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26EB0-A639-4EF6-98EC-88566D0F1123}">
      <dsp:nvSpPr>
        <dsp:cNvPr id="0" name=""/>
        <dsp:cNvSpPr/>
      </dsp:nvSpPr>
      <dsp:spPr>
        <a:xfrm>
          <a:off x="185068" y="743618"/>
          <a:ext cx="3066307" cy="1684046"/>
        </a:xfrm>
        <a:prstGeom prst="roundRect">
          <a:avLst/>
        </a:prstGeom>
        <a:solidFill>
          <a:srgbClr val="CC33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Ley 130 de 1994</a:t>
          </a:r>
          <a:endParaRPr lang="es-CO" sz="2400" kern="1200" dirty="0"/>
        </a:p>
      </dsp:txBody>
      <dsp:txXfrm>
        <a:off x="185068" y="743618"/>
        <a:ext cx="3066307" cy="1684046"/>
      </dsp:txXfrm>
    </dsp:sp>
    <dsp:sp modelId="{DA0855B8-4936-4A3C-89C8-B894C7F6B6F6}">
      <dsp:nvSpPr>
        <dsp:cNvPr id="0" name=""/>
        <dsp:cNvSpPr/>
      </dsp:nvSpPr>
      <dsp:spPr>
        <a:xfrm>
          <a:off x="1896476" y="0"/>
          <a:ext cx="5560166" cy="594886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Constitución Nacional</a:t>
          </a:r>
          <a:endParaRPr lang="es-CO" sz="2400" kern="1200" dirty="0"/>
        </a:p>
      </dsp:txBody>
      <dsp:txXfrm>
        <a:off x="1896476" y="0"/>
        <a:ext cx="5560166" cy="594886"/>
      </dsp:txXfrm>
    </dsp:sp>
    <dsp:sp modelId="{AAEBFA3C-AB10-4D6B-84B5-73526952DA2B}">
      <dsp:nvSpPr>
        <dsp:cNvPr id="0" name=""/>
        <dsp:cNvSpPr/>
      </dsp:nvSpPr>
      <dsp:spPr>
        <a:xfrm rot="5400000">
          <a:off x="5097575" y="-873445"/>
          <a:ext cx="1822786" cy="5014026"/>
        </a:xfrm>
        <a:prstGeom prst="roundRect">
          <a:avLst/>
        </a:prstGeom>
        <a:solidFill>
          <a:srgbClr val="FF66FF">
            <a:alpha val="89804"/>
          </a:srgbClr>
        </a:solidFill>
        <a:ln w="55000" cap="flat" cmpd="thickThin" algn="ctr">
          <a:solidFill>
            <a:srgbClr val="FF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u="sng" kern="1200" dirty="0" smtClean="0"/>
            <a:t>Estatuto</a:t>
          </a:r>
          <a:r>
            <a:rPr lang="es-CO" sz="1600" kern="1200" dirty="0" smtClean="0"/>
            <a:t>  Básico de los partidos y movimientos políticos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Normas sobre </a:t>
          </a:r>
          <a:r>
            <a:rPr lang="es-CO" sz="1600" u="sng" kern="1200" dirty="0" smtClean="0"/>
            <a:t>financiación</a:t>
          </a:r>
          <a:r>
            <a:rPr lang="es-CO" sz="1600" kern="1200" dirty="0" smtClean="0"/>
            <a:t> de los partidos, movimientos políticos y campañas electorales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Otras disposiciones</a:t>
          </a:r>
          <a:endParaRPr lang="es-CO" sz="1600" kern="1200" dirty="0"/>
        </a:p>
      </dsp:txBody>
      <dsp:txXfrm rot="5400000">
        <a:off x="5097575" y="-873445"/>
        <a:ext cx="1822786" cy="5014026"/>
      </dsp:txXfrm>
    </dsp:sp>
    <dsp:sp modelId="{D738BC89-C4A6-40FC-9CC8-5CDA19F686FC}">
      <dsp:nvSpPr>
        <dsp:cNvPr id="0" name=""/>
        <dsp:cNvSpPr/>
      </dsp:nvSpPr>
      <dsp:spPr>
        <a:xfrm>
          <a:off x="211278" y="2903857"/>
          <a:ext cx="3066307" cy="1430501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Ley 1475 de 2011</a:t>
          </a:r>
          <a:endParaRPr lang="es-CO" sz="2400" kern="1200" dirty="0"/>
        </a:p>
      </dsp:txBody>
      <dsp:txXfrm>
        <a:off x="211278" y="2903857"/>
        <a:ext cx="3066307" cy="1430501"/>
      </dsp:txXfrm>
    </dsp:sp>
    <dsp:sp modelId="{15F14D8B-27FB-44DF-BD57-60204DB9A3AB}">
      <dsp:nvSpPr>
        <dsp:cNvPr id="0" name=""/>
        <dsp:cNvSpPr/>
      </dsp:nvSpPr>
      <dsp:spPr>
        <a:xfrm rot="5400000">
          <a:off x="5121768" y="1179123"/>
          <a:ext cx="1755974" cy="4995601"/>
        </a:xfrm>
        <a:prstGeom prst="roundRect">
          <a:avLst/>
        </a:prstGeom>
        <a:solidFill>
          <a:srgbClr val="66FF33">
            <a:alpha val="92941"/>
          </a:srgbClr>
        </a:solidFill>
        <a:ln w="55000" cap="flat" cmpd="thickThin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Se adoptan reglas de organización y </a:t>
          </a:r>
          <a:r>
            <a:rPr lang="es-CO" sz="1600" u="sng" kern="1200" dirty="0" smtClean="0"/>
            <a:t>funcionamiento</a:t>
          </a:r>
          <a:r>
            <a:rPr lang="es-CO" sz="1600" kern="1200" dirty="0" smtClean="0"/>
            <a:t> de los partidos y movimientos políticos y de los procesos electorales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Otras disposiciones</a:t>
          </a:r>
          <a:endParaRPr lang="es-CO" sz="1600" kern="1200" dirty="0"/>
        </a:p>
      </dsp:txBody>
      <dsp:txXfrm rot="5400000">
        <a:off x="5121768" y="1179123"/>
        <a:ext cx="1755974" cy="4995601"/>
      </dsp:txXfrm>
    </dsp:sp>
    <dsp:sp modelId="{38D17F52-6C61-42D4-8962-9604AE700D72}">
      <dsp:nvSpPr>
        <dsp:cNvPr id="0" name=""/>
        <dsp:cNvSpPr/>
      </dsp:nvSpPr>
      <dsp:spPr>
        <a:xfrm>
          <a:off x="257995" y="4663857"/>
          <a:ext cx="3066307" cy="1408348"/>
        </a:xfrm>
        <a:prstGeom prst="roundRect">
          <a:avLst/>
        </a:prstGeom>
        <a:solidFill>
          <a:srgbClr val="FFCC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Resolución 330 de 2007</a:t>
          </a:r>
          <a:endParaRPr lang="es-CO" sz="2400" kern="1200" dirty="0"/>
        </a:p>
      </dsp:txBody>
      <dsp:txXfrm>
        <a:off x="257995" y="4663857"/>
        <a:ext cx="3066307" cy="1408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9C807-2269-49F2-A43D-84402A19C1D9}">
      <dsp:nvSpPr>
        <dsp:cNvPr id="0" name=""/>
        <dsp:cNvSpPr/>
      </dsp:nvSpPr>
      <dsp:spPr>
        <a:xfrm>
          <a:off x="144011" y="512989"/>
          <a:ext cx="2711189" cy="1196834"/>
        </a:xfrm>
        <a:prstGeom prst="roundRect">
          <a:avLst/>
        </a:prstGeom>
        <a:solidFill>
          <a:srgbClr val="66006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Resolución No 0078 de 2011</a:t>
          </a:r>
          <a:endParaRPr lang="es-CO" sz="1800" kern="1200" dirty="0"/>
        </a:p>
      </dsp:txBody>
      <dsp:txXfrm>
        <a:off x="144011" y="512989"/>
        <a:ext cx="2711189" cy="1196834"/>
      </dsp:txXfrm>
    </dsp:sp>
    <dsp:sp modelId="{1BFAB978-556D-40BF-9601-B45B9BF3520E}">
      <dsp:nvSpPr>
        <dsp:cNvPr id="0" name=""/>
        <dsp:cNvSpPr/>
      </dsp:nvSpPr>
      <dsp:spPr>
        <a:xfrm rot="5400000">
          <a:off x="4816719" y="-1583801"/>
          <a:ext cx="1881940" cy="5411231"/>
        </a:xfrm>
        <a:prstGeom prst="roundRect">
          <a:avLst/>
        </a:prstGeom>
        <a:solidFill>
          <a:srgbClr val="FF99FF">
            <a:alpha val="89804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u="sng" kern="1200" dirty="0" smtClean="0"/>
            <a:t>Sumas máximas </a:t>
          </a:r>
          <a:r>
            <a:rPr lang="es-CO" sz="1400" kern="1200" dirty="0" smtClean="0"/>
            <a:t>que pueden invertir los candidatos en las campañas electorales a </a:t>
          </a:r>
          <a:r>
            <a:rPr lang="es-CO" sz="1400" u="sng" kern="1200" dirty="0" smtClean="0"/>
            <a:t>Gobernaciones</a:t>
          </a:r>
          <a:r>
            <a:rPr lang="es-CO" sz="1400" kern="1200" dirty="0" smtClean="0"/>
            <a:t>, </a:t>
          </a:r>
          <a:r>
            <a:rPr lang="es-CO" sz="1400" u="sng" kern="1200" dirty="0" smtClean="0"/>
            <a:t>alcaldías</a:t>
          </a:r>
          <a:r>
            <a:rPr lang="es-CO" sz="1400" kern="1200" dirty="0" smtClean="0"/>
            <a:t> distritales y municipales, así como los precandidatos de consultas populares o internas o interpartidistas en las elecciones de 2011.</a:t>
          </a:r>
          <a:endParaRPr lang="es-CO" sz="500" kern="1200" dirty="0"/>
        </a:p>
      </dsp:txBody>
      <dsp:txXfrm rot="5400000">
        <a:off x="4816719" y="-1583801"/>
        <a:ext cx="1881940" cy="5411231"/>
      </dsp:txXfrm>
    </dsp:sp>
    <dsp:sp modelId="{E834F507-2264-4306-823E-6399A628CFAC}">
      <dsp:nvSpPr>
        <dsp:cNvPr id="0" name=""/>
        <dsp:cNvSpPr/>
      </dsp:nvSpPr>
      <dsp:spPr>
        <a:xfrm>
          <a:off x="144038" y="2889950"/>
          <a:ext cx="2755781" cy="1196834"/>
        </a:xfrm>
        <a:prstGeom prst="roundRect">
          <a:avLst/>
        </a:prstGeom>
        <a:solidFill>
          <a:srgbClr val="3333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Resolución No 0079 de 2011</a:t>
          </a:r>
          <a:endParaRPr lang="es-CO" sz="1800" kern="1200" dirty="0"/>
        </a:p>
      </dsp:txBody>
      <dsp:txXfrm>
        <a:off x="144038" y="2889950"/>
        <a:ext cx="2755781" cy="1196834"/>
      </dsp:txXfrm>
    </dsp:sp>
    <dsp:sp modelId="{B3DFBF42-A291-4973-971B-4BD9954639D9}">
      <dsp:nvSpPr>
        <dsp:cNvPr id="0" name=""/>
        <dsp:cNvSpPr/>
      </dsp:nvSpPr>
      <dsp:spPr>
        <a:xfrm>
          <a:off x="3163083" y="2485573"/>
          <a:ext cx="5300230" cy="1935274"/>
        </a:xfrm>
        <a:prstGeom prst="roundRect">
          <a:avLst/>
        </a:prstGeom>
        <a:solidFill>
          <a:srgbClr val="0099CC">
            <a:alpha val="89804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u="sng" kern="1200" dirty="0" smtClean="0"/>
            <a:t>Sumas máximas </a:t>
          </a:r>
          <a:r>
            <a:rPr lang="es-CO" sz="1400" kern="1200" dirty="0" smtClean="0"/>
            <a:t>que pueden invertir los candidatos en las campañas electorales a </a:t>
          </a:r>
          <a:r>
            <a:rPr lang="es-CO" sz="1400" u="sng" kern="1200" dirty="0" smtClean="0"/>
            <a:t>Asambleas Departamentales, Concejos Municipales y Distritales y JAL,</a:t>
          </a:r>
          <a:r>
            <a:rPr lang="es-CO" sz="1400" kern="1200" dirty="0" smtClean="0"/>
            <a:t> así como los precandidatos de consultas populares o internas o interpartidistas en las elecciones de 2011.</a:t>
          </a:r>
          <a:endParaRPr lang="es-CO" sz="1400" kern="1200" dirty="0"/>
        </a:p>
      </dsp:txBody>
      <dsp:txXfrm>
        <a:off x="3163083" y="2485573"/>
        <a:ext cx="5300230" cy="19352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468A4-7F08-4D2A-8796-D775E92FAD16}">
      <dsp:nvSpPr>
        <dsp:cNvPr id="0" name=""/>
        <dsp:cNvSpPr/>
      </dsp:nvSpPr>
      <dsp:spPr>
        <a:xfrm rot="5400000">
          <a:off x="4756609" y="2413405"/>
          <a:ext cx="1502267" cy="4760154"/>
        </a:xfrm>
        <a:prstGeom prst="roundRect">
          <a:avLst/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0" i="0" kern="1200" dirty="0" smtClean="0"/>
            <a:t>Por la cual se </a:t>
          </a:r>
          <a:r>
            <a:rPr lang="es-CO" sz="1400" b="0" i="0" u="sng" kern="1200" dirty="0" smtClean="0"/>
            <a:t>reajustan los valores </a:t>
          </a:r>
          <a:r>
            <a:rPr lang="es-CO" sz="1400" b="0" i="0" kern="1200" dirty="0" smtClean="0"/>
            <a:t>correspondientes a las </a:t>
          </a:r>
          <a:r>
            <a:rPr lang="es-CO" sz="1400" b="0" i="0" u="sng" kern="1200" dirty="0" smtClean="0"/>
            <a:t>multas</a:t>
          </a:r>
          <a:r>
            <a:rPr lang="es-CO" sz="1400" b="0" i="0" kern="1200" dirty="0" smtClean="0"/>
            <a:t> señaladas en el literal a) del artículo 39 de la Ley 130 de 1994.</a:t>
          </a:r>
          <a:endParaRPr lang="es-CO" sz="1400" i="0" kern="1200" dirty="0"/>
        </a:p>
      </dsp:txBody>
      <dsp:txXfrm rot="5400000">
        <a:off x="4756609" y="2413405"/>
        <a:ext cx="1502267" cy="4760154"/>
      </dsp:txXfrm>
    </dsp:sp>
    <dsp:sp modelId="{3DBFEFF4-69D0-4A94-9FB2-50D476965D11}">
      <dsp:nvSpPr>
        <dsp:cNvPr id="0" name=""/>
        <dsp:cNvSpPr/>
      </dsp:nvSpPr>
      <dsp:spPr>
        <a:xfrm>
          <a:off x="0" y="144010"/>
          <a:ext cx="2839615" cy="1201649"/>
        </a:xfrm>
        <a:prstGeom prst="roundRect">
          <a:avLst/>
        </a:prstGeom>
        <a:solidFill>
          <a:srgbClr val="66006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Resolución No 285 de 2010</a:t>
          </a:r>
          <a:endParaRPr lang="es-CO" sz="2200" kern="1200" dirty="0"/>
        </a:p>
      </dsp:txBody>
      <dsp:txXfrm>
        <a:off x="0" y="144010"/>
        <a:ext cx="2839615" cy="1201649"/>
      </dsp:txXfrm>
    </dsp:sp>
    <dsp:sp modelId="{96693C60-B9ED-4BCF-BA73-46C8D5140FC6}">
      <dsp:nvSpPr>
        <dsp:cNvPr id="0" name=""/>
        <dsp:cNvSpPr/>
      </dsp:nvSpPr>
      <dsp:spPr>
        <a:xfrm rot="5400000">
          <a:off x="4422231" y="360954"/>
          <a:ext cx="2170366" cy="4760810"/>
        </a:xfrm>
        <a:prstGeom prst="roundRect">
          <a:avLst/>
        </a:prstGeom>
        <a:solidFill>
          <a:srgbClr val="FF00FF">
            <a:alpha val="89804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Por la cual se reajustan y fijan </a:t>
          </a:r>
          <a:r>
            <a:rPr lang="es-CO" sz="1400" u="sng" kern="1200" dirty="0" smtClean="0"/>
            <a:t>los valores correspondientes a la reposición por voto </a:t>
          </a:r>
          <a:r>
            <a:rPr lang="es-CO" sz="1400" kern="1200" dirty="0" smtClean="0"/>
            <a:t>válido a favor de los candidatos para Gobernaciones, Alcaldías municipales y Distritales, Asambleas Departamentales y Concejos Municipales y Distritales en las elecciones de 2011</a:t>
          </a:r>
          <a:endParaRPr lang="es-CO" sz="1400" kern="1200" dirty="0"/>
        </a:p>
      </dsp:txBody>
      <dsp:txXfrm rot="5400000">
        <a:off x="4422231" y="360954"/>
        <a:ext cx="2170366" cy="4760810"/>
      </dsp:txXfrm>
    </dsp:sp>
    <dsp:sp modelId="{11A9D7EF-43A7-467F-8623-4A4CCB6CE2F7}">
      <dsp:nvSpPr>
        <dsp:cNvPr id="0" name=""/>
        <dsp:cNvSpPr/>
      </dsp:nvSpPr>
      <dsp:spPr>
        <a:xfrm>
          <a:off x="66358" y="4104476"/>
          <a:ext cx="2839615" cy="1309306"/>
        </a:xfrm>
        <a:prstGeom prst="roundRect">
          <a:avLst/>
        </a:prstGeom>
        <a:solidFill>
          <a:srgbClr val="CC33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Resolución No 004 de 2011</a:t>
          </a:r>
          <a:endParaRPr lang="es-CO" sz="2200" kern="1200" dirty="0"/>
        </a:p>
      </dsp:txBody>
      <dsp:txXfrm>
        <a:off x="66358" y="4104476"/>
        <a:ext cx="2839615" cy="1309306"/>
      </dsp:txXfrm>
    </dsp:sp>
    <dsp:sp modelId="{ED5A92FC-A20B-4D20-9CCC-3D83CF069CAF}">
      <dsp:nvSpPr>
        <dsp:cNvPr id="0" name=""/>
        <dsp:cNvSpPr/>
      </dsp:nvSpPr>
      <dsp:spPr>
        <a:xfrm>
          <a:off x="30992" y="2088243"/>
          <a:ext cx="2839615" cy="1422860"/>
        </a:xfrm>
        <a:prstGeom prst="roundRect">
          <a:avLst/>
        </a:prstGeom>
        <a:solidFill>
          <a:srgbClr val="0066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Resolución No 001 de 2011</a:t>
          </a:r>
          <a:endParaRPr lang="es-CO" sz="2200" kern="1200" dirty="0"/>
        </a:p>
      </dsp:txBody>
      <dsp:txXfrm>
        <a:off x="30992" y="2088243"/>
        <a:ext cx="2839615" cy="14228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03C89-7050-49B6-BFB8-03D7157D38D3}">
      <dsp:nvSpPr>
        <dsp:cNvPr id="0" name=""/>
        <dsp:cNvSpPr/>
      </dsp:nvSpPr>
      <dsp:spPr>
        <a:xfrm rot="16200000">
          <a:off x="79640" y="7500"/>
          <a:ext cx="4121543" cy="425056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    </a:t>
          </a:r>
          <a:r>
            <a:rPr lang="es-CO" sz="1600" kern="1200" dirty="0" smtClean="0">
              <a:solidFill>
                <a:schemeClr val="tx1"/>
              </a:solidFill>
            </a:rPr>
            <a:t> </a:t>
          </a:r>
          <a:r>
            <a:rPr lang="es-CO" sz="1600" u="sng" kern="1200" dirty="0" smtClean="0">
              <a:solidFill>
                <a:schemeClr val="tx1"/>
              </a:solidFill>
            </a:rPr>
            <a:t>Obligatoriedad del nombramiento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u="sng" kern="1200" dirty="0" smtClean="0">
              <a:solidFill>
                <a:schemeClr val="tx1"/>
              </a:solidFill>
            </a:rPr>
            <a:t>M</a:t>
          </a:r>
          <a:r>
            <a:rPr lang="es-CO" sz="1600" kern="1200" dirty="0" smtClean="0">
              <a:solidFill>
                <a:schemeClr val="tx1"/>
              </a:solidFill>
            </a:rPr>
            <a:t>onto máximo de gastos  superior a 200smmlv = </a:t>
          </a:r>
          <a:r>
            <a:rPr lang="es-CO" sz="1600" b="1" kern="1200" dirty="0" smtClean="0">
              <a:solidFill>
                <a:schemeClr val="tx1"/>
              </a:solidFill>
            </a:rPr>
            <a:t>$107.120.000, </a:t>
          </a:r>
          <a:r>
            <a:rPr lang="es-CO" sz="1600" b="0" kern="1200" dirty="0" smtClean="0">
              <a:solidFill>
                <a:schemeClr val="tx1"/>
              </a:solidFill>
            </a:rPr>
            <a:t>originados en fuentes de financiación privada</a:t>
          </a:r>
          <a:endParaRPr lang="es-CO" sz="1600" kern="1200" dirty="0">
            <a:solidFill>
              <a:schemeClr val="tx1"/>
            </a:solidFill>
          </a:endParaRPr>
        </a:p>
      </dsp:txBody>
      <dsp:txXfrm rot="16200000">
        <a:off x="594833" y="-507692"/>
        <a:ext cx="3091157" cy="4250561"/>
      </dsp:txXfrm>
    </dsp:sp>
    <dsp:sp modelId="{07384E00-39B9-4BA9-B64D-EBD9ECC014D0}">
      <dsp:nvSpPr>
        <dsp:cNvPr id="0" name=""/>
        <dsp:cNvSpPr/>
      </dsp:nvSpPr>
      <dsp:spPr>
        <a:xfrm>
          <a:off x="4259827" y="84123"/>
          <a:ext cx="4190033" cy="30164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u="sng" kern="1200" dirty="0" smtClean="0">
              <a:solidFill>
                <a:schemeClr val="tx1"/>
              </a:solidFill>
            </a:rPr>
            <a:t>Designación del Gerente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Cargos uninominales y a las corporaciones publicas con voto preferente: designado por el candidato.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Listas cerradas: designado por el candidato o en su defecto por el partido, movimiento o Comité promotor del grupo significativo de ciudadanos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4259827" y="84123"/>
        <a:ext cx="4190033" cy="2262354"/>
      </dsp:txXfrm>
    </dsp:sp>
    <dsp:sp modelId="{CD737533-40E9-4154-A5C7-67464C3351EC}">
      <dsp:nvSpPr>
        <dsp:cNvPr id="0" name=""/>
        <dsp:cNvSpPr/>
      </dsp:nvSpPr>
      <dsp:spPr>
        <a:xfrm rot="10800000">
          <a:off x="15131" y="2905633"/>
          <a:ext cx="4250561" cy="250033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u="sng" kern="1200" dirty="0" smtClean="0">
              <a:solidFill>
                <a:schemeClr val="tx1"/>
              </a:solidFill>
            </a:rPr>
            <a:t>Cuenta bancaria para la Administración de los recursos: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Cuenta Única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Apertura: Gerente de la Campaña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Entidad Financiera legalmente autorizada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/>
        </a:p>
      </dsp:txBody>
      <dsp:txXfrm rot="10800000">
        <a:off x="15131" y="3530715"/>
        <a:ext cx="4250561" cy="1875247"/>
      </dsp:txXfrm>
    </dsp:sp>
    <dsp:sp modelId="{62FD65A0-A290-456C-8ECA-FCC2E267B077}">
      <dsp:nvSpPr>
        <dsp:cNvPr id="0" name=""/>
        <dsp:cNvSpPr/>
      </dsp:nvSpPr>
      <dsp:spPr>
        <a:xfrm rot="5400000">
          <a:off x="5140808" y="2082311"/>
          <a:ext cx="2500330" cy="41469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Exentas del impuesto a las transacciones financieras</a:t>
          </a:r>
          <a:endParaRPr lang="es-CO" sz="1600" kern="1200" dirty="0">
            <a:solidFill>
              <a:schemeClr val="tx1"/>
            </a:solidFill>
          </a:endParaRPr>
        </a:p>
      </dsp:txBody>
      <dsp:txXfrm rot="5400000">
        <a:off x="5453349" y="2394852"/>
        <a:ext cx="1875247" cy="4146974"/>
      </dsp:txXfrm>
    </dsp:sp>
    <dsp:sp modelId="{E5FFDB74-F9B4-470D-8850-D8756B777903}">
      <dsp:nvSpPr>
        <dsp:cNvPr id="0" name=""/>
        <dsp:cNvSpPr/>
      </dsp:nvSpPr>
      <dsp:spPr>
        <a:xfrm>
          <a:off x="3857643" y="2571770"/>
          <a:ext cx="689279" cy="52318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</a:t>
          </a:r>
          <a:endParaRPr lang="es-CO" sz="1800" kern="1200" dirty="0"/>
        </a:p>
      </dsp:txBody>
      <dsp:txXfrm>
        <a:off x="3857643" y="2571770"/>
        <a:ext cx="689279" cy="5231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F780E-FFBC-44C7-8FA5-3FCDBF4E8C73}">
      <dsp:nvSpPr>
        <dsp:cNvPr id="0" name=""/>
        <dsp:cNvSpPr/>
      </dsp:nvSpPr>
      <dsp:spPr>
        <a:xfrm>
          <a:off x="1478528" y="0"/>
          <a:ext cx="4572032" cy="4572032"/>
        </a:xfrm>
        <a:prstGeom prst="diamond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A4EBA-F086-49CE-9766-C60C3EF98858}">
      <dsp:nvSpPr>
        <dsp:cNvPr id="0" name=""/>
        <dsp:cNvSpPr/>
      </dsp:nvSpPr>
      <dsp:spPr>
        <a:xfrm>
          <a:off x="499519" y="415638"/>
          <a:ext cx="2790325" cy="1783092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Para </a:t>
          </a:r>
          <a:r>
            <a:rPr lang="es-CO" sz="1800" u="sng" kern="1200" dirty="0" smtClean="0">
              <a:solidFill>
                <a:schemeClr val="tx1"/>
              </a:solidFill>
            </a:rPr>
            <a:t>dar cumplimiento </a:t>
          </a:r>
          <a:r>
            <a:rPr lang="es-CO" sz="1800" kern="1200" dirty="0" smtClean="0">
              <a:solidFill>
                <a:schemeClr val="tx1"/>
              </a:solidFill>
            </a:rPr>
            <a:t>a las disposiciones Legales	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499519" y="415638"/>
        <a:ext cx="2790325" cy="1783092"/>
      </dsp:txXfrm>
    </dsp:sp>
    <dsp:sp modelId="{6E105F73-7876-40E2-A81B-C331407CCDA7}">
      <dsp:nvSpPr>
        <dsp:cNvPr id="0" name=""/>
        <dsp:cNvSpPr/>
      </dsp:nvSpPr>
      <dsp:spPr>
        <a:xfrm flipH="1">
          <a:off x="3616807" y="415638"/>
          <a:ext cx="3203200" cy="1783092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Para acceder a los recursos de </a:t>
          </a:r>
          <a:r>
            <a:rPr kumimoji="0" lang="es-MX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reposición de gastos </a:t>
          </a:r>
          <a:r>
            <a: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de campaña financiados por el Estado, en caso de lograr el porcentaje mínimo exigido. </a:t>
          </a:r>
          <a:endParaRPr lang="es-CO" sz="1600" kern="1200" dirty="0">
            <a:solidFill>
              <a:schemeClr val="tx1"/>
            </a:solidFill>
          </a:endParaRPr>
        </a:p>
      </dsp:txBody>
      <dsp:txXfrm flipH="1">
        <a:off x="3616807" y="415638"/>
        <a:ext cx="3203200" cy="1783092"/>
      </dsp:txXfrm>
    </dsp:sp>
    <dsp:sp modelId="{FAA5E564-CED2-4AFB-9511-858128E63C22}">
      <dsp:nvSpPr>
        <dsp:cNvPr id="0" name=""/>
        <dsp:cNvSpPr/>
      </dsp:nvSpPr>
      <dsp:spPr>
        <a:xfrm>
          <a:off x="567134" y="2357449"/>
          <a:ext cx="2693004" cy="1783092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Para dar a conocer la cuantía, </a:t>
          </a:r>
          <a:r>
            <a:rPr kumimoji="0" lang="es-MX" sz="18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el origen y destino </a:t>
          </a:r>
          <a:r>
            <a:rPr kumimoji="0" lang="es-MX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rPr>
            <a:t>de los recursos recibidos.</a:t>
          </a:r>
        </a:p>
      </dsp:txBody>
      <dsp:txXfrm>
        <a:off x="567134" y="2357449"/>
        <a:ext cx="2693004" cy="1783092"/>
      </dsp:txXfrm>
    </dsp:sp>
    <dsp:sp modelId="{70D2B4B1-F69A-4320-B336-075538FA8A6A}">
      <dsp:nvSpPr>
        <dsp:cNvPr id="0" name=""/>
        <dsp:cNvSpPr/>
      </dsp:nvSpPr>
      <dsp:spPr>
        <a:xfrm>
          <a:off x="3746696" y="2424565"/>
          <a:ext cx="3050799" cy="1783092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u="sng" kern="1200" dirty="0" smtClean="0">
              <a:solidFill>
                <a:schemeClr val="tx1"/>
              </a:solidFill>
            </a:rPr>
            <a:t>Para evitar las sanciones </a:t>
          </a:r>
          <a:r>
            <a:rPr lang="es-CO" sz="2000" kern="1200" dirty="0" smtClean="0">
              <a:solidFill>
                <a:schemeClr val="tx1"/>
              </a:solidFill>
            </a:rPr>
            <a:t>contempladas en las disposiciones legales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3746696" y="2424565"/>
        <a:ext cx="3050799" cy="17830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A0FAD-8304-4F08-9395-538EC79C1B7B}">
      <dsp:nvSpPr>
        <dsp:cNvPr id="0" name=""/>
        <dsp:cNvSpPr/>
      </dsp:nvSpPr>
      <dsp:spPr>
        <a:xfrm>
          <a:off x="1049704" y="696153"/>
          <a:ext cx="2531684" cy="40686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 smtClean="0"/>
            <a:t>No presentación o </a:t>
          </a:r>
          <a:r>
            <a:rPr lang="es-CO" sz="1700" b="0" kern="1200" dirty="0" smtClean="0"/>
            <a:t>Información en especial de los Formulario 5B y anexos  diligenciados y firmados</a:t>
          </a:r>
          <a:endParaRPr lang="es-CO" sz="1700" kern="1200" dirty="0"/>
        </a:p>
      </dsp:txBody>
      <dsp:txXfrm>
        <a:off x="1049704" y="696153"/>
        <a:ext cx="2531684" cy="4068693"/>
      </dsp:txXfrm>
    </dsp:sp>
    <dsp:sp modelId="{5296A5B1-7C0C-4C24-9C1B-1F5DB943E966}">
      <dsp:nvSpPr>
        <dsp:cNvPr id="0" name=""/>
        <dsp:cNvSpPr/>
      </dsp:nvSpPr>
      <dsp:spPr>
        <a:xfrm>
          <a:off x="1049704" y="3445233"/>
          <a:ext cx="2531684" cy="1273017"/>
        </a:xfrm>
        <a:prstGeom prst="rect">
          <a:avLst/>
        </a:prstGeom>
        <a:solidFill>
          <a:srgbClr val="FF00FF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solidFill>
                <a:schemeClr val="tx1"/>
              </a:solidFill>
            </a:rPr>
            <a:t>Abstención por no presentación</a:t>
          </a:r>
          <a:endParaRPr lang="es-CO" sz="2000" b="0" kern="1200" dirty="0">
            <a:solidFill>
              <a:schemeClr val="tx1"/>
            </a:solidFill>
          </a:endParaRPr>
        </a:p>
      </dsp:txBody>
      <dsp:txXfrm>
        <a:off x="1049704" y="3445233"/>
        <a:ext cx="1782876" cy="1273017"/>
      </dsp:txXfrm>
    </dsp:sp>
    <dsp:sp modelId="{223616AF-F955-46BE-8A0F-F851495EEF4B}">
      <dsp:nvSpPr>
        <dsp:cNvPr id="0" name=""/>
        <dsp:cNvSpPr/>
      </dsp:nvSpPr>
      <dsp:spPr>
        <a:xfrm>
          <a:off x="3020049" y="3954776"/>
          <a:ext cx="654386" cy="5855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BE89-FF63-413E-A40C-E4A91D97B61B}">
      <dsp:nvSpPr>
        <dsp:cNvPr id="0" name=""/>
        <dsp:cNvSpPr/>
      </dsp:nvSpPr>
      <dsp:spPr>
        <a:xfrm>
          <a:off x="3893958" y="981"/>
          <a:ext cx="2905209" cy="54590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Presentación de información incompleta o con inconsistencias, en especial del formato 5B y anexos.</a:t>
          </a:r>
          <a:endParaRPr lang="es-CO" sz="2000" kern="1200" dirty="0"/>
        </a:p>
      </dsp:txBody>
      <dsp:txXfrm>
        <a:off x="3893958" y="981"/>
        <a:ext cx="2905209" cy="5459036"/>
      </dsp:txXfrm>
    </dsp:sp>
    <dsp:sp modelId="{2E071636-D0BB-4360-B5FB-F15DD6FE61BD}">
      <dsp:nvSpPr>
        <dsp:cNvPr id="0" name=""/>
        <dsp:cNvSpPr/>
      </dsp:nvSpPr>
      <dsp:spPr>
        <a:xfrm>
          <a:off x="4040188" y="4043605"/>
          <a:ext cx="2531684" cy="1288367"/>
        </a:xfrm>
        <a:prstGeom prst="rect">
          <a:avLst/>
        </a:prstGeom>
        <a:solidFill>
          <a:srgbClr val="FF00FF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</a:rPr>
            <a:t>Abstención por NO corrección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4040188" y="4043605"/>
        <a:ext cx="1782876" cy="1288367"/>
      </dsp:txXfrm>
    </dsp:sp>
    <dsp:sp modelId="{09F5A85B-BBBF-41BA-ACA6-ADB83963E0C7}">
      <dsp:nvSpPr>
        <dsp:cNvPr id="0" name=""/>
        <dsp:cNvSpPr/>
      </dsp:nvSpPr>
      <dsp:spPr>
        <a:xfrm>
          <a:off x="6085685" y="3977012"/>
          <a:ext cx="585146" cy="5410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58457-0570-47BE-8E72-546844A83C7D}">
      <dsp:nvSpPr>
        <dsp:cNvPr id="0" name=""/>
        <dsp:cNvSpPr/>
      </dsp:nvSpPr>
      <dsp:spPr>
        <a:xfrm rot="5400000">
          <a:off x="-114769" y="117255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1</a:t>
          </a:r>
          <a:endParaRPr lang="es-CO" sz="1800" kern="1200" dirty="0"/>
        </a:p>
      </dsp:txBody>
      <dsp:txXfrm rot="5400000">
        <a:off x="-114769" y="117255"/>
        <a:ext cx="765127" cy="535589"/>
      </dsp:txXfrm>
    </dsp:sp>
    <dsp:sp modelId="{814E0812-FF19-497F-B339-A5EF0D6D0228}">
      <dsp:nvSpPr>
        <dsp:cNvPr id="0" name=""/>
        <dsp:cNvSpPr/>
      </dsp:nvSpPr>
      <dsp:spPr>
        <a:xfrm rot="5400000">
          <a:off x="3475381" y="-2937306"/>
          <a:ext cx="497594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Preparación documentos soporte de ingresos </a:t>
          </a:r>
          <a:r>
            <a:rPr lang="es-CO" sz="1400" kern="1200" smtClean="0"/>
            <a:t>y gastos</a:t>
          </a:r>
          <a:endParaRPr lang="es-CO" sz="1400" kern="1200" dirty="0"/>
        </a:p>
      </dsp:txBody>
      <dsp:txXfrm rot="5400000">
        <a:off x="3475381" y="-2937306"/>
        <a:ext cx="497594" cy="6377178"/>
      </dsp:txXfrm>
    </dsp:sp>
    <dsp:sp modelId="{0F610228-076E-4553-AE29-7DAC72008E7E}">
      <dsp:nvSpPr>
        <dsp:cNvPr id="0" name=""/>
        <dsp:cNvSpPr/>
      </dsp:nvSpPr>
      <dsp:spPr>
        <a:xfrm rot="5400000">
          <a:off x="-114769" y="782302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2</a:t>
          </a:r>
          <a:endParaRPr lang="es-CO" sz="1800" kern="1200" dirty="0"/>
        </a:p>
      </dsp:txBody>
      <dsp:txXfrm rot="5400000">
        <a:off x="-114769" y="782302"/>
        <a:ext cx="765127" cy="535589"/>
      </dsp:txXfrm>
    </dsp:sp>
    <dsp:sp modelId="{4429C468-EFB8-4321-BF10-84B46A9416A5}">
      <dsp:nvSpPr>
        <dsp:cNvPr id="0" name=""/>
        <dsp:cNvSpPr/>
      </dsp:nvSpPr>
      <dsp:spPr>
        <a:xfrm rot="5400000">
          <a:off x="3475512" y="-2272389"/>
          <a:ext cx="497333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Registro de la información en el libro  de contabilidad</a:t>
          </a:r>
          <a:endParaRPr lang="es-CO" sz="1400" kern="1200" dirty="0"/>
        </a:p>
      </dsp:txBody>
      <dsp:txXfrm rot="5400000">
        <a:off x="3475512" y="-2272389"/>
        <a:ext cx="497333" cy="6377178"/>
      </dsp:txXfrm>
    </dsp:sp>
    <dsp:sp modelId="{D0D8C030-E34E-4DAC-92DD-B0B7EE4D998D}">
      <dsp:nvSpPr>
        <dsp:cNvPr id="0" name=""/>
        <dsp:cNvSpPr/>
      </dsp:nvSpPr>
      <dsp:spPr>
        <a:xfrm rot="5400000">
          <a:off x="-114769" y="1447349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3</a:t>
          </a:r>
          <a:endParaRPr lang="es-CO" sz="1800" kern="1200" dirty="0"/>
        </a:p>
      </dsp:txBody>
      <dsp:txXfrm rot="5400000">
        <a:off x="-114769" y="1447349"/>
        <a:ext cx="765127" cy="535589"/>
      </dsp:txXfrm>
    </dsp:sp>
    <dsp:sp modelId="{0751D874-1CA9-4776-A79A-0C26B8C526DB}">
      <dsp:nvSpPr>
        <dsp:cNvPr id="0" name=""/>
        <dsp:cNvSpPr/>
      </dsp:nvSpPr>
      <dsp:spPr>
        <a:xfrm rot="5400000">
          <a:off x="3475512" y="-1607342"/>
          <a:ext cx="497333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Diligenciar formularios 5B, anexos y AUD-PCC</a:t>
          </a:r>
          <a:endParaRPr lang="es-CO" sz="1400" kern="1200" dirty="0"/>
        </a:p>
      </dsp:txBody>
      <dsp:txXfrm rot="5400000">
        <a:off x="3475512" y="-1607342"/>
        <a:ext cx="497333" cy="6377178"/>
      </dsp:txXfrm>
    </dsp:sp>
    <dsp:sp modelId="{00DECE02-C359-4D11-B049-B37C62794713}">
      <dsp:nvSpPr>
        <dsp:cNvPr id="0" name=""/>
        <dsp:cNvSpPr/>
      </dsp:nvSpPr>
      <dsp:spPr>
        <a:xfrm rot="5400000">
          <a:off x="-114769" y="2112396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4</a:t>
          </a:r>
          <a:endParaRPr lang="es-CO" sz="1800" kern="1200" dirty="0"/>
        </a:p>
      </dsp:txBody>
      <dsp:txXfrm rot="5400000">
        <a:off x="-114769" y="2112396"/>
        <a:ext cx="765127" cy="535589"/>
      </dsp:txXfrm>
    </dsp:sp>
    <dsp:sp modelId="{C91FC22F-78C6-49FE-88A1-A0FD705F66C5}">
      <dsp:nvSpPr>
        <dsp:cNvPr id="0" name=""/>
        <dsp:cNvSpPr/>
      </dsp:nvSpPr>
      <dsp:spPr>
        <a:xfrm rot="5400000">
          <a:off x="3475512" y="-942294"/>
          <a:ext cx="497333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Firma de formularios y demás documentos por el Candidato, Contador y Gerente de campaña</a:t>
          </a:r>
          <a:endParaRPr lang="es-CO" sz="1400" kern="1200" dirty="0"/>
        </a:p>
      </dsp:txBody>
      <dsp:txXfrm rot="5400000">
        <a:off x="3475512" y="-942294"/>
        <a:ext cx="497333" cy="6377178"/>
      </dsp:txXfrm>
    </dsp:sp>
    <dsp:sp modelId="{168D60AD-4269-4FDA-962B-18CA07124690}">
      <dsp:nvSpPr>
        <dsp:cNvPr id="0" name=""/>
        <dsp:cNvSpPr/>
      </dsp:nvSpPr>
      <dsp:spPr>
        <a:xfrm rot="5400000">
          <a:off x="-114769" y="2777444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5</a:t>
          </a:r>
          <a:endParaRPr lang="es-CO" sz="1800" kern="1200" dirty="0"/>
        </a:p>
      </dsp:txBody>
      <dsp:txXfrm rot="5400000">
        <a:off x="-114769" y="2777444"/>
        <a:ext cx="765127" cy="535589"/>
      </dsp:txXfrm>
    </dsp:sp>
    <dsp:sp modelId="{B6AB5AB4-C258-436A-84F2-1020059812E5}">
      <dsp:nvSpPr>
        <dsp:cNvPr id="0" name=""/>
        <dsp:cNvSpPr/>
      </dsp:nvSpPr>
      <dsp:spPr>
        <a:xfrm rot="5400000">
          <a:off x="3475512" y="-277247"/>
          <a:ext cx="497333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Diligenciar información en el aplicativo cuentas claras</a:t>
          </a:r>
          <a:endParaRPr lang="es-CO" sz="1400" kern="1200" dirty="0"/>
        </a:p>
      </dsp:txBody>
      <dsp:txXfrm rot="5400000">
        <a:off x="3475512" y="-277247"/>
        <a:ext cx="497333" cy="6377178"/>
      </dsp:txXfrm>
    </dsp:sp>
    <dsp:sp modelId="{E59F0B8B-DCBC-46E8-AC63-E25E92E96E22}">
      <dsp:nvSpPr>
        <dsp:cNvPr id="0" name=""/>
        <dsp:cNvSpPr/>
      </dsp:nvSpPr>
      <dsp:spPr>
        <a:xfrm rot="5400000">
          <a:off x="-114769" y="3442491"/>
          <a:ext cx="765127" cy="535589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6</a:t>
          </a:r>
          <a:endParaRPr lang="es-CO" sz="1800" kern="1200" dirty="0"/>
        </a:p>
      </dsp:txBody>
      <dsp:txXfrm rot="5400000">
        <a:off x="-114769" y="3442491"/>
        <a:ext cx="765127" cy="535589"/>
      </dsp:txXfrm>
    </dsp:sp>
    <dsp:sp modelId="{F0ED14C6-909A-4C79-ACF8-7BA50B9AAA4A}">
      <dsp:nvSpPr>
        <dsp:cNvPr id="0" name=""/>
        <dsp:cNvSpPr/>
      </dsp:nvSpPr>
      <dsp:spPr>
        <a:xfrm rot="5400000">
          <a:off x="3475512" y="387799"/>
          <a:ext cx="497333" cy="6377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Presentación de la Información a GERENCIACOOP CONSULTORES ASOCIADOS</a:t>
          </a:r>
          <a:endParaRPr lang="es-CO" sz="1400" kern="1200" dirty="0"/>
        </a:p>
      </dsp:txBody>
      <dsp:txXfrm rot="5400000">
        <a:off x="3475512" y="387799"/>
        <a:ext cx="497333" cy="637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8217-3502-4443-9311-8153353875F6}" type="datetimeFigureOut">
              <a:rPr lang="es-CO" smtClean="0"/>
              <a:pPr/>
              <a:t>27/09/2011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7BB5C-8A87-436D-87BA-CA8ED2F24A9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4DB5-AAEE-434C-9E36-56076B9081A3}" type="datetimeFigureOut">
              <a:rPr lang="es-CO" smtClean="0"/>
              <a:pPr/>
              <a:t>27/09/2011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74CDE-79EF-4011-8A26-F79C80512C2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Documento</a:t>
            </a:r>
            <a:r>
              <a:rPr lang="es-CO" baseline="0" dirty="0" smtClean="0"/>
              <a:t> de aceptación de las partes donde se expresa que es un valor superior a 50 </a:t>
            </a:r>
            <a:r>
              <a:rPr lang="es-CO" baseline="0" dirty="0" err="1" smtClean="0"/>
              <a:t>smmmlv</a:t>
            </a:r>
            <a:r>
              <a:rPr lang="es-CO" baseline="0" dirty="0" smtClean="0"/>
              <a:t> y que no afecta la situación económica del donante y no perjudica los derechos de ningún legitimario.</a:t>
            </a:r>
            <a:endParaRPr lang="es-CO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823F57-094A-4264-9DC6-657AC94D0BE4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4DEEB-0E28-4B86-9A29-C7A128386E0A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345A-EAB1-4EDE-8E31-082A0E005227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blipFill dpi="0" rotWithShape="1">
          <a:blip r:embed="rId2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D2F8F-8825-4AF6-A5DE-06551AF226E7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1FDB9-FCBF-4FD6-9EC6-FDF7F6AADE74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AFDD7-0265-4535-9E4B-7033ECF5A382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E754E-57A1-4A96-88FA-58A860352EDD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277FA-5186-4CE0-85A8-D5FC4E1890D0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71559B-F328-4E37-B498-AFA3BE255CC7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61BC48-80D6-4612-8B98-2B26E96D4CAD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9740FE-9944-405C-B24F-E171BC418CEB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301638-BB2E-452E-871A-E79B410D16F5}" type="datetime1">
              <a:rPr lang="es-CO" smtClean="0"/>
              <a:pPr/>
              <a:t>27/09/2011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C1F9F6-91EC-4994-8CDE-858766EF33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 dir="ld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oria2@partidoconservador.or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8032" y="504056"/>
            <a:ext cx="7772400" cy="220486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 de Presentación de Rendición de </a:t>
            </a:r>
            <a:r>
              <a:rPr lang="es-CO" sz="2800" b="1" noProof="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Informes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s-CO" sz="2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es-C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ampañas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2011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3678123"/>
            <a:ext cx="6195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 INTERNA </a:t>
            </a:r>
          </a:p>
          <a:p>
            <a:r>
              <a:rPr lang="es-CO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CAMPAÑAS PARA EL AÑO 2011</a:t>
            </a:r>
          </a:p>
        </p:txBody>
      </p:sp>
      <p:pic>
        <p:nvPicPr>
          <p:cNvPr id="5" name="Picture 2" descr="C:\Users\Stella\Downloads\MP900289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2620892" cy="330041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69269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RENDICION DE INFORMES</a:t>
            </a:r>
            <a:endParaRPr lang="es-C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743199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Nuestra Empresa Gerenciacoop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Marco Jurídico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u="sng" dirty="0" smtClean="0">
                <a:solidFill>
                  <a:srgbClr val="002060"/>
                </a:solidFill>
              </a:rPr>
              <a:t>PARA TENER EN CUENTA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Pasos para una presentación exitosa de informes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Preguntas y respuestas de los Candidatos</a:t>
            </a:r>
            <a:endParaRPr lang="es-CO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28670"/>
            <a:ext cx="7632848" cy="58169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Todos los candidatos inscritos por los partidos  y movimientos políticos deben presentar los informes de ingresos y gastos de campaña sin excepción.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b="1" i="1" dirty="0" smtClean="0"/>
              <a:t>CONSTITUCION POLITICA</a:t>
            </a:r>
            <a:endParaRPr lang="es-CO" i="1" dirty="0" smtClean="0"/>
          </a:p>
          <a:p>
            <a:pPr algn="just"/>
            <a:r>
              <a:rPr lang="es-CO" dirty="0" smtClean="0"/>
              <a:t>ARTÍCULO 109</a:t>
            </a:r>
            <a:r>
              <a:rPr lang="es-CO" i="1" dirty="0" smtClean="0"/>
              <a:t>: Los partidos, movimientos, grupos significativos de ciudadanos y candidatos deberán rendir públicamente cuentas sobre el volumen, origen y destino de sus ingresos.</a:t>
            </a:r>
          </a:p>
          <a:p>
            <a:pPr algn="just"/>
            <a:endParaRPr lang="es-CO" b="1" i="1" dirty="0" smtClean="0"/>
          </a:p>
          <a:p>
            <a:pPr algn="just"/>
            <a:r>
              <a:rPr lang="es-CO" b="1" i="1" dirty="0" smtClean="0"/>
              <a:t>Ley 130/1994. Art.18 y 19</a:t>
            </a:r>
            <a:endParaRPr lang="es-CO" i="1" dirty="0" smtClean="0"/>
          </a:p>
          <a:p>
            <a:pPr algn="just"/>
            <a:r>
              <a:rPr lang="es-CO" i="1" dirty="0" smtClean="0"/>
              <a:t>ARTÍCULO 19. CANDIDATOS INDEPENDIENTES. Los candidatos independientes deberán presentar el balance en la oportunidad señalada en el literal c) del artículo anterior.</a:t>
            </a:r>
          </a:p>
          <a:p>
            <a:pPr algn="just"/>
            <a:endParaRPr lang="es-CO" i="1" dirty="0" smtClean="0"/>
          </a:p>
          <a:p>
            <a:pPr algn="just"/>
            <a:r>
              <a:rPr lang="es-CO" i="1" dirty="0" smtClean="0"/>
              <a:t>ARTÍCULO 18. INFORMES PÚBLICOS. c) Los ingresos obtenidos y los gastos realizados durante las campañas. Este balance deberá ser presentado a más tardar un (1) mes después del correspondiente debate electoral.</a:t>
            </a:r>
          </a:p>
          <a:p>
            <a:pPr algn="just"/>
            <a:endParaRPr lang="es-CO" sz="2000" dirty="0" smtClean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"/>
            <a:ext cx="8060432" cy="11429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Obligatoriedad Rendición informes Campañas 2011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pPr lvl="0" algn="ctr"/>
            <a:r>
              <a:rPr lang="es-CO" sz="2800" dirty="0" smtClean="0">
                <a:solidFill>
                  <a:schemeClr val="bg1"/>
                </a:solidFill>
              </a:rPr>
              <a:t>Obligatoriedad Rendición de informes de campaña 2011</a:t>
            </a:r>
            <a:br>
              <a:rPr lang="es-CO" sz="2800" dirty="0" smtClean="0">
                <a:solidFill>
                  <a:schemeClr val="bg1"/>
                </a:solidFill>
              </a:rPr>
            </a:b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5786" y="1843951"/>
            <a:ext cx="74295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b="1" dirty="0" smtClean="0">
              <a:solidFill>
                <a:schemeClr val="bg1"/>
              </a:solidFill>
            </a:endParaRPr>
          </a:p>
          <a:p>
            <a:pPr algn="just"/>
            <a:endParaRPr lang="es-CO" b="1" dirty="0" smtClean="0">
              <a:solidFill>
                <a:schemeClr val="bg1"/>
              </a:solidFill>
            </a:endParaRPr>
          </a:p>
          <a:p>
            <a:pPr algn="just"/>
            <a:r>
              <a:rPr lang="es-CO" b="1" dirty="0" smtClean="0">
                <a:solidFill>
                  <a:schemeClr val="bg1"/>
                </a:solidFill>
              </a:rPr>
              <a:t>Ley 1475/2011, Art.25  </a:t>
            </a:r>
            <a:r>
              <a:rPr lang="es-CO" b="1" i="1" dirty="0" smtClean="0">
                <a:solidFill>
                  <a:schemeClr val="bg1"/>
                </a:solidFill>
              </a:rPr>
              <a:t>ADMINISTRACIÓN DE LOS RECURSOS Y PRESENTACIÓN DE INFORMES.</a:t>
            </a:r>
            <a:r>
              <a:rPr lang="es-CO" sz="2000" i="1" dirty="0" smtClean="0">
                <a:solidFill>
                  <a:schemeClr val="bg1"/>
                </a:solidFill>
              </a:rPr>
              <a:t> …..</a:t>
            </a:r>
            <a:r>
              <a:rPr lang="es-CO" sz="1400" i="1" dirty="0" smtClean="0">
                <a:solidFill>
                  <a:schemeClr val="bg1"/>
                </a:solidFill>
              </a:rPr>
              <a:t> </a:t>
            </a:r>
            <a:r>
              <a:rPr lang="es-CO" i="1" dirty="0" smtClean="0">
                <a:solidFill>
                  <a:schemeClr val="bg1"/>
                </a:solidFill>
              </a:rPr>
              <a:t>Los gerentes de campaña y candidatos deberán presentar ante el respectivo partido, movimiento político o grupo significativo de ciudadanos los informes individuales de ingresos y gastos de sus campañas dentro del mes siguiente a la fecha de la votación.</a:t>
            </a:r>
          </a:p>
        </p:txBody>
      </p:sp>
      <p:sp>
        <p:nvSpPr>
          <p:cNvPr id="5" name="4 Esquina doblada"/>
          <p:cNvSpPr/>
          <p:nvPr/>
        </p:nvSpPr>
        <p:spPr>
          <a:xfrm>
            <a:off x="785786" y="1571612"/>
            <a:ext cx="7572428" cy="371477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84003" y="144017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Reforma Política (Ley 1475/ 2011, art 34)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31857" y="908720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Campañas Electorales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1484784"/>
            <a:ext cx="799288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CO" dirty="0" smtClean="0"/>
              <a:t>Entiéndase por campaña electoral el conjunto de actividades realizadas con el propósito de convocar a los ciudadanos a votar en un determinado sentido o a abstenerse de hacerlo.</a:t>
            </a:r>
          </a:p>
          <a:p>
            <a:pPr algn="just">
              <a:lnSpc>
                <a:spcPct val="120000"/>
              </a:lnSpc>
            </a:pPr>
            <a:endParaRPr lang="es-CO" dirty="0" smtClean="0"/>
          </a:p>
        </p:txBody>
      </p:sp>
      <p:sp>
        <p:nvSpPr>
          <p:cNvPr id="81922" name="AutoShape 2" descr="data:image/jpg;base64,/9j/4AAQSkZJRgABAQAAAQABAAD/2wCEAAkGBhQSERUUExIUFBUVFRQXFxUUEhQUFBQUFBQVFBQUFBQXHCYeFxkjGRUUHy8gIycpLCwsFR4xNTAqNSYsLCkBCQoKDgwOGg8PGjQlHyQpLCwsKiwsLCwsLCwsLCwsKSkpKSwsKSwsLCwsLCkpKSksLCwpKSkpLCksLCwsLCwsKf/AABEIAMEBBgMBIgACEQEDEQH/xAAcAAABBQEBAQAAAAAAAAAAAAAAAwQFBgcCAQj/xAA+EAACAQIFAgMFBQYFBAMAAAABAgADEQQFEiExBkETUWEHInGBkRQyobHBM0JSYnLRFSNDgvBTkuHxc5Oi/8QAGgEAAgMBAQAAAAAAAAAAAAAAAAMBAgQFBv/EACkRAAICAQQBAwMFAQAAAAAAAAABAhEDBBIhMUETIlEyYYEFFCNCcZH/2gAMAwEAAhEDEQA/ANxhCEACEIQAIQhAAnkSfEATj7WPOLeWKJ2scwiVKsG4MVl001aICEISQCEIQAIQhAAhCEACEIQAIQhAAhCEACEIQAIQhAAhCEACEIQAIQhAAhCEACEIQAJ4Z7PDACqZvmRVj8YzoZ35mHVtHRUv2YXlVrMfOeeyuUZs72DFCcEy64POgHG+0taNcX85lGCcjvNC6ax/iUQDyux/Sa9BmbbizJrcCh7kS8J4J7Oscw4qVABcxk+aL5xDqnFeHh2Yeg+sz+jnZ4JnN1WpeOW1G/TaT1o7jSsHmQc27x5M9yzMiK1Mg7FgPrNCEdpMzyxd+BWpwelI9hCE2GUIQhAAhCEACI18UqC7MAPUxvmmaLRQsx4Ew3rLripWdgGst+AZnyZqe2PY7HicuX0almPtNwlI21Fv6YvlvtBwtbh9PxnzTi8ebwpZkwGxIlf5e7GOGO6PrXDZhTqfcdW+BjifKWXdaYigbpUP1l16Z9ttZagXEAMhIF+4jFOS+pC3CP8AVm8QjTLcySvTWpTN1YXjuNTvlCmq7CEISSAhCEACEIQAIQnLPaQ3QHUIzq5hbtOcPmqsdPBi/VhdWX9OVXRH9YYHXQJHKb/LvM2q1d7TY6tMMpB4II+sxfqOh4VV14sx+k5mux1NSXk6v6dktOAuKo0gjkHf58S2dA44tUqL5qD9DaZ7g8VcMPNfxBB/vLZ7O3ZK7FwVVlIBOw+pmXAtuWLNerSeKSNOE9idOup4YH4Gd3noU0+jzhWfaDVthD6sJlYqG97zSPaY9sOv9X6TLkr32nE1Xuys9D+n8YfyTWWY0609GX85tCcCYnklAvXpoP3mH0BvNsUTR+nqtxj/AFL6onUIQnUOUEIQgASL6izkYai1Q9uJKSl9f4ZqwWkODzEZ57IWhuKO6VGYdR9ZVsUSADp9JU6mFdjwZtGA6NpKliBeNsT0pTvsBOYs0o8pHVjCL4MQxuXMN7RnosJqHVOUqi8TNsZs03afN6iMmowqHuQ1CTyLIIm01oxtJKzUPY/1waVUYeq3uNxc8Gb2jAi43vPjahVZWBUkEcW5m8+x3rSriA1CtclBdSebRX0S+zLP3K/JqUJ4J7HCghCEACEIQAJFZvjdO0lZVOsVK+8OCJl1bax2h+nipZEmNa+bC/MicZmZBDKbEbj5SFqZpbkxjUzPVtOI5yZ3o4Yo2fK8YKtFHH7yg/PvM59oWBH2gn+JQZZPZzmGvDmmeabfgdxIj2prbSw50EfjOhnfqYIy+6OXg/iztf6UbB43wzamoLd3Ivb0QcX9TJTKsGr4qmK+qoC9jrYm4PHfiRGUuNSX4uL/AFliYkKGsS1KorDb92+8xNO/8N01x7vKLdnvQ6BDUwerD1kBZfDYhGI30st7b+clOjM7bFYRKjizglX/AKl2J+c56g6hWhhgwIL1FApKOWdht8he5PpO+kco+y4VUY+8bux/mbczqw2rL7eq5OK728lf9qOIHhonckn8Jli4dr8y39aZv42Iax2XYSsq852Se6cpI7+li8eNItXs8w98YvfSrGa3M29lmHvVqv5KFv8AGaTOholUG/ucnXyvL+D2EITcYQhCEAPGMjMTRBNzH9dtpWc3x5QG0w6mdcGjBByfAwxeYlK2ntHd7iUmrmJepf1lpwGIJWcxTs6uykiv9aYXUhtMjxuXG5m5ZvhdYtKXjOnyxsq3J9I3Dm9OTRMscckfcZhUoldpZelfZxicawKrpTu5G1vSaV0p7JFLCriBfuFmp4TCLTUKihQOwFp1ISlNccHIyKMXS5KT0z7IcJhgC6+K/m3HyEt+EyWjSbVTpIh4uqgG0eznVGbYrsU5NnQns8BnsYVOWMINPIuV2B3CEIwAkZ1DgvEosO43Ek5yy3lMkVOLiy0JbZJmFZnTIYyMSoLy59bZOadRiBtz8jM/xNWxnChDuJ6bHNTipGh+zPH2xbJ2dD9V3kx7TqXuoexDCUnoHMPDxtJm2DEp/wBwsPxmm9e5d4uEYgXKe98u81KN4JR+Gc7NUNUn8mL0yUOpeQb25Bt6djLLk/Ug8YUdIuVuS3ckA6fWROW5DVrP/lIzev7o+JjrqXpWrhfCq7ahuWAPu24uYiKb6GaiMVST/BcugOnFqr9prHWwdlpqSStNVNtgfWXbNH00XI/hP5Sq5ViqeGUMHILqGamAWTUwBLAdj8IlmXVOtSpL2PNktNUcsYY9tcnNcXuvwZzjXOo99zGSqZamwGHY/fdPiIrT6TFQf5VVH9ODMKbSO1HU435LH7MF00HPctLfUxZErfRuWvRpsrixv+EnSs04pzUKRys9SyNnjZgwhTztb2aNMQkg8dW0xctTkg+y0MMZlyGZJ/FOxjFPBEoH+JbRXCZiQeZda+fks9F8MueKxIAlYx/vkidPmeocxJWHN4rJl9QZhxemRYyRQbwbMlpbXjnF4rsNyYngejmrPqfZfKKUHJ8GqUlBXIVy+scQbKNu5lty7Ikp72ufMxXLMpSitlW0fzq4dMlzI5WfUb3UegCwheeEzb0ZAZpwDPDPAIhu2B2jTuJhZ3aMi2B4xhPSsINSA6hCEYAQhCAFX63wOpA1vMGYrmeF0ORafROY4QVKbKe4/GYx1TllmO3vXtb1nI1MfTy7vDOxoctx2vwV/K1dqiBAS+oaQPMHabvjMaBQAr2XUoDKNySRuqgcyhdM4FMEodgHxDj3VNrIO5Y/uiQvVHtCJJWg2urw1fsvmtBew/m9JMJd15FaifqyVeC1Zt1fTwq6QVw4tsigPXb5cL85Sc06x+2K1NQVH3i1RtTNp7G3HN5U3pFySzFmO5JJJJ9SYpg6Phks50ghl2594EbSXFV2UUa5JSt1RWFBBTrOVX3bBitudtt5DtnNcn9q/wD9j/3jPLGOl1FPVyQxHl2MlMFQV0DabX+J3lmo4+ykXZ5Q6gxC/wCox+LavwYGTGA6xII8RFJ8xek/yYXX8JCVsOodUsQWv+EW/wALYeo8jKS2MuqZrHTHWQqe6r6yP9KqQlW38j/df4S14XNqdW+k2Ycow0sD6ifO/hkcXB8v7eUsWS9ZspVK5JC7CqN6lPyv/GvpItpcFHjXg2SuJW85a0d4TPFKe8RewNwfdK9qiHup7jt8JB5ti9TW7zJlNODka+JtO6Dx5hOm3qWubScwPRoH3jeUWCcuUapZ4QXLKymM0mxj7C4CpWPu3A85aaXSFIG5F5MYfCqgsoAmvHo5f2MuXWxr2Lkhcq6ZVN23MnqdIDidAT2dPHhUOjmzySm7YQhCPFgZ5aewlWgPLT20ISaQBPZ5PZIBCEIAELwkTnGY6PdBt5xeTIsatl4Qc3SJFsSo5YfWdrUB4N5SsdmAK7GQGH6ufDVdVyUuNSny8xMX71KSTNv7GW20zVZnHWtanSxBYWJCg2/nPH4S71s5QYY4gG6aNQ9fIfXaYb1Fm7VHdyfeLED+o8n5fpJ1ck6ihGFNNjPPM9dy1NWO/wC0Ycn+QekjqGXluPmfKOMFl/B5J4/UyyYTLgot3PMxTyrGqiaOiuYWpTHhhbnxGZQbW+7e5+tvrJPMMlLJpA3uD8BfmQ1TCmmlYd8NiFqD+h+f0mh0MMGIfUBcKbEji2qRltNNMiyJTBVywWmiCjsDdVW6kANvyTzvOKORCibAbEn3Tz62Me51hadRvEOJVKa2U2JNm5AAG04wles+IJV0bD6BpcW1FtgSe4N+0MiuNlUQ3VuWCmKFdRstRb/BtjJx8pBAI7gGT2Hy5alMrUUONXBAI8+PjHRwoAsBawincopfBJneZYemNVwW0Aayi6gl+NR/G0h8Rgr2KHUCLhhwRLfhsvejUxCujMtUllZRqBuCNJtwfjtEMsyIDD6NSlgSTpYMFLEnSbfT5RkZbOiyZD5FnLUSEcnw7+6f+k3p/Ke4l96eoU61dQxttsPUfuzP8dgzv7vHPw846yLNnRhv71Mix8wPun9Ja1JWS7XRvVDCKo2EWCxpk+YivRSqvDqD8D3HyN49nYhFUmjnSbb5CEIRpAQhPNUiwPYRKpXA5iH28HjeLlmjHyWUWx5eeXjFsUYka/e8S9SkyyxslJ7OKb3E7mpO1YsIQhJAIQhAAlK631U21jdW/Ay6xrmOXrWplGGxH0PnM+pxerCkP0+X05qTMaxGa+sr+ZZtq2k/1PkD4dyrKbfut2IlQxdGcnFjV+7s9FujKNxLHlHUtT7I9Em9NbMPQi9h8LkfSQxp63C9wAP9ze8x/Kc4FrUWH8ToPle5/KOcoGp9XnqaWl7W2cydb2PvtFOipdj7q2UW51Ha3/POOv8AGNK1KiqGSi4VxvqsQCWBv2v+BjLMssqVMM4BUggn7tjcb32MictzR6SVWqYeo1LEpsyjUA4BUn69pXHiUlYmT5NJy7KaFQeMqq3iqt2IvqWwsDFM0ysbNp1KOV3t6G3cSt9DdZYZMNTo1Kvh1EBBFQFRybWbjiXyhUDi6sGHmpBH1EiWNp0QVfNKOHNIh0ulMB7Ibe9sLWHfeHTmKpVEK0qOkKbaTve+4YtLDisEoViEUmxNrXufI/OQHTmbYh6ul6KpT3GyaRcbd+YxRuNEFnw2H0rb/l566RYQIi0vAWV/N8hGIsHdwovdVbSG+JG8g6uMwuCY0aSMahsSiKzMTba5PpLswkTjaFNqgTXpdlJIW6swHm43t6XgSV3HUWZQ3h6GcbqWBI32v68Sr4ikabg8EHSfnx+MsNGhU8WrTepUZaDIykNzqv7redto36hwXvP6rq+YF/0lE9kqLovPsqzXVSqUyfusGHwcb/iDL19oXzH1mHdA44rVbflP1v8ArLt/iYB3mpal4vaR+19T3Jl8bEAdxEWxy+cpX+J3IF9ifOT+HUAS/wC8cuik9Ls7JJ8d5RLxyYkgnj1gNu8q5t9sWoLwGIXULGcUwq7DeCoW3MUsBxK9jOlQmah8py7bcRdjGeKueDKS4JRK5XWuvwj4SCyesQbHztJ0Tpaae6BlyxqQT2EJqFBCEIAEIQgA1zDLUrIUqKGB8+3qJkHWfQVTDksgL0+zDlfRhNpnFSmGFiLg8gxGXCp8rs0YNRLE+Ovg+aqaaUt/Ov5NHWVMF037pLT7UenqeFdHpDStTcr2DIy3t5bNKvlqA+Hf4fjOTlTSakbNym9yLPhqoVF1b6iFCgXLE9gJJZNXpFStJQug2anbSVJ33Xt5yvVcPUfw6iLp+z1LkVCEV1OxKkn84/XCtTzOg4BC1qVQONuEFwTbbuImMVXYtk5XwNGp+0oU3/qpqT9bRunSOFvemr0G86FV6f4A2/CRXWfVvhUymGBeqdtSKWWmO5JAteQHRuIxeKDrWxFZKQ8gFdiTuoci4Hwjowlt3XwVvmiyZvjXwuwzAse1OtTWo59LrZvwlvwGS06mFDhT4jIG1MTqV7X28t5WsFk9KmbUaQLHlj77n1LNvLflmKZKYRh73zJt22EvhkpMiQ3wlbUovzaLCL4fAooux2vby3Pa08xCqPuyNjXZFjV1kdmFGnqRmbQ5OhGBsSWudPBuNjz5SVZZTeu2KrSrA7UMRSJ8tyQ301D6ytXwWRIYvBLTQ6drnUzEkszebE8+Uhc9T3h/8e//AGmT2KxSuQqsDd7fHSATbz2IkB1DVGqof4UI/wDz/czLPsvErPTWJ0Vif5f7Sy1s2Xm8pmX4SpUJFPz3PoNpL4XpRmNncn0E0Zoxb5Zt081GHJYMlxPjVQAdgeZodCqOJTck6Z8EbAgecs2Cw/ftFwSi+BWee9j2tiwoiVLFLyTE62EHJN5wcNpFwBGuTM9D6piLDsBGbZiOBck/Sc0aRJuePWL0qIHAvbvI3Nk8IZVcTU4A3MSxVasLDUi3IB94X3+MksSxIspAJvbz4lfHSGv3qzsWJ7MZHJKosOFpaBzfvfvLFSa4BlWwFMI5QEnbv6CWDLat0HptN2lnTozZ0PITyezpGUIQhAAhCEACEIQAo/tcy3xMCXAuaTav9pGlv0+kyfputqUg8qbz6CzmkrUmVxdWBBHoRafPGIw5wONam33L7HzU7qfpOXqo7nJLvs14XwXuhSWopRxdKq2I9f73klXoJTUvUJayhLtbgkAKALcm15D5c/7hPO6n1/8AMlsYi1aDpUW/u+8vc27j+85cJeBzVHVO9wukJcbWII27bd50MtN5X6+R1sKq16GJeooK/wCVU94MGIFlPn5S418XTpgGo6pf+JgPjzG7fuVHGWsKa20XPnJfBke61hvsbSu4DOqdZ9NK7gXu4BCC3YMfvH4SWo4kp3Fr/rvNeKW1i5cj2sgYVAfRh8ZDvVC3JIAG5J4AHJk5maDSG+A+siK1IEEHuIzPFtlYPgiF6lpVG0UT4rfyA6V9WfgCJ5vkVOvTZHBs/wB6xN+b7X43nmYYIU6DNQbQUBPugBSRvYr3ntPMC1FGIszoCR8RMcnt7GDdiosbXFNbKTuRYW5lP6grf5TedQ2Hwvc/oJZMwq2Ggc8tKXWxorYoKN1Q7eW39zv9IjHc538DekWDpTKginVzsPna5/OWbCYMXuJxhEVEC+Q39T3/ABjzD1VPpGPll7pD254ivina23ac0/PgGFR7MPz9Jcq+RbXY2ttO9Pc7+QjdaxF+I3xGKuebASxFD5qnr8hG3iMVOnaN1rXGxsPxi1O/C7yLJOl1DsPieZy7l7WuN47XAm3vNEWFu15D4ItMMOpAu25vz3ktlde5IjCnYrcTvCVLVB6iMxSqSKTjuiywCezlTOp3DAEIQgAQhCABPCZyz2iFSt5RcppEqLZxmVPWhW/Mz72h9FfaKAemL1aQ7csg7epHaXwtczl2+ZmGXuluNEeFRinSWZ+IPs9Q6aq/sidtf8hJ4PlLngiGYarrVQEAna47giMev+gfEJxGGFqo3ZF21W5ZfX0kXkXV61rUsWfCrLYLWIsr22Aq+R/m+swZ8LvfD/g9Pwy5YWjTDboFYcbbA+ajgfKOsXllKrbxEV9G41C9ifKRjVHWy1VNuzrY3HmDwwjzC1drI4Itx3+FjF48kbplWvg9ymqGdwLALZVAFgAB2EeY5T4b25sfyjPB0RSJNjdtzeL/AOLKTaxmvfFLkok2S2W4jxsGDydNv9y/+ozFS4i/TdVbOgGkX1WJ89jInOEIdlL6QDtb+wl8uZKCn+CsVzRziEWxXkNyPOR1ZygsTqck28wDwNo4o6mOmkpJ7u3b1udlErPUvWlHCAph2FbEm4NQb06X9H8TevaYPdqHUOvkdxEZdWZp4A8FSDXce93NNT+6T/Ee/lIbIsJ4R1N979ZCjBO96lQsS1ySeSTvcx/gczdQEqe9bhu9vj3mv0lCG2H5Lp88lqw2NZjz3lhy6ra1xfiQOV4YEBh3ljwVMLa/cxF0OfRL+Pcb8AdvyiDVLji2/wD6nq2XVffvG9LMAzEWsJNi6Fi3O+484ktQX8797bRNrb+ZnSMALCRZah3SxYItYARJ8SeAdvSNqRM4U6WJhYUSa4gkbkm06aq1o2oVL7xbXvB9BQ5wYMVOxB8ohScxVjeSihP4SpcRxIzL34kmJ2dPLdHk581TPYQhNBQ4Z7RF69+Imq3YxXSJlc3IvSQkiE8zoiwnr7/+JwxPlb47xVUWuzkMB2iLIT6RUNc2PziGMxOgX2AHnyZVoYu+BpiaOkXvv5kzO+ssnpV7uoC1BzYbP8fX1lozDPCwO1gJTc1zK5KJueWI4UfHzmaUueDTGPHJH5D1JisP/khldL/sa+6/BGPHHYywnqGh/rJWwr/AvT+R2aZxmlctpQcn3m+J8/gIrhauKtpWs2n+FveH0MJ4YzSciEufaahh80Vv2eMpn4uVP0aOkxL/APWo/HxaX95j9XKKzblkB9EC/lOB09XP+rb5mJekxP8AuS1P4N0yTMVWuuvE0CW90KKqsxJ4AA9Yz9ofUuHwLhqlN6juLhQ2lPLc8zNelvZ/iKtVanjaVpsGLM1gLG/c+k0nrKhgsToNesGKCwFL3yfwteaI48cYbbtWJp7jLs163xmPvTpDw6R/cpjSn+48n5mK5N0npYGp7zfgJZsqywcKth2Gw+EmKGXAbniLlm42wVIfHGokVSyoaeLn18p3TyFCblB9JPYfCIeLmOjQUCJqxgwoYYKuwjj7I3u3tvxOHqdpxRrm4JJ24kUFWSGPTQAPONFQdoYqvce8Z6FHbiRJgeLOWq2M6LAThxqkE2dVKgA2nGGTVO1wwtF8Mum0lBZ2i2Eb16h7R0xveJ6RJkFhgax7x7SaNkURyklC2SmDeTKm4lfwVTeTeEO06Wkl4MeZc2LQnsJ0DON6U6aewmNfSXl2c9pyOJ7CCAR7n5SC6j5HyhCKl0Pj2UzN/wBmP6pXKH3KnxP5GEJjl2bV0Vr/AFj/AEr+Qk7h/un4whLZel/hXH0KmPsLzCEzy+lDiQb9kfiPyMa0P1EISGU8lgw33f8AnlHdX7kISSqFcB92A5MISxIlVidPkQhKslHmP5Hxi6fdhCUkQJV/7RWhCEkByf0njdoQkohHS8TkzyEl9ko7o/eEdL3nsJKKMdYXmTmE+7PYTdpfqM2foXhCE6h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1924" name="AutoShape 4" descr="data:image/jpg;base64,/9j/4AAQSkZJRgABAQAAAQABAAD/2wCEAAkGBhQSERUUExIUFBUVFRQXFxUUEhQUFBQUFBQVFBQUFBQXHCYeFxkjGRUUHy8gIycpLCwsFR4xNTAqNSYsLCkBCQoKDgwOGg8PGjQlHyQpLCwsKiwsLCwsLCwsLCwsKSkpKSwsKSwsLCwsLCkpKSksLCwpKSkpLCksLCwsLCwsKf/AABEIAMEBBgMBIgACEQEDEQH/xAAcAAABBQEBAQAAAAAAAAAAAAAAAwQFBgcCAQj/xAA+EAACAQIFAgMFBQYFBAMAAAABAgADEQQFEiExBkETUWEHInGBkRQyobHBM0JSYnLRFSNDgvBTkuHxc5Oi/8QAGgEAAgMBAQAAAAAAAAAAAAAAAAMBAgQFBv/EACkRAAICAQQBAwMFAQAAAAAAAAABAhEDBBIhMUETIlEyYYEFFCNCcZH/2gAMAwEAAhEDEQA/ANxhCEACEIQAIQhAAnkSfEATj7WPOLeWKJ2scwiVKsG4MVl001aICEISQCEIQAIQhAAhCEACEIQAIQhAAhCEACEIQAIQhAAhCEACEIQAIQhAAhCEACEIQAJ4Z7PDACqZvmRVj8YzoZ35mHVtHRUv2YXlVrMfOeeyuUZs72DFCcEy64POgHG+0taNcX85lGCcjvNC6ax/iUQDyux/Sa9BmbbizJrcCh7kS8J4J7Oscw4qVABcxk+aL5xDqnFeHh2Yeg+sz+jnZ4JnN1WpeOW1G/TaT1o7jSsHmQc27x5M9yzMiK1Mg7FgPrNCEdpMzyxd+BWpwelI9hCE2GUIQhAAhCEACI18UqC7MAPUxvmmaLRQsx4Ew3rLripWdgGst+AZnyZqe2PY7HicuX0almPtNwlI21Fv6YvlvtBwtbh9PxnzTi8ebwpZkwGxIlf5e7GOGO6PrXDZhTqfcdW+BjifKWXdaYigbpUP1l16Z9ttZagXEAMhIF+4jFOS+pC3CP8AVm8QjTLcySvTWpTN1YXjuNTvlCmq7CEISSAhCEACEIQAIQnLPaQ3QHUIzq5hbtOcPmqsdPBi/VhdWX9OVXRH9YYHXQJHKb/LvM2q1d7TY6tMMpB4II+sxfqOh4VV14sx+k5mux1NSXk6v6dktOAuKo0gjkHf58S2dA44tUqL5qD9DaZ7g8VcMPNfxBB/vLZ7O3ZK7FwVVlIBOw+pmXAtuWLNerSeKSNOE9idOup4YH4Gd3noU0+jzhWfaDVthD6sJlYqG97zSPaY9sOv9X6TLkr32nE1Xuys9D+n8YfyTWWY0609GX85tCcCYnklAvXpoP3mH0BvNsUTR+nqtxj/AFL6onUIQnUOUEIQgASL6izkYai1Q9uJKSl9f4ZqwWkODzEZ57IWhuKO6VGYdR9ZVsUSADp9JU6mFdjwZtGA6NpKliBeNsT0pTvsBOYs0o8pHVjCL4MQxuXMN7RnosJqHVOUqi8TNsZs03afN6iMmowqHuQ1CTyLIIm01oxtJKzUPY/1waVUYeq3uNxc8Gb2jAi43vPjahVZWBUkEcW5m8+x3rSriA1CtclBdSebRX0S+zLP3K/JqUJ4J7HCghCEACEIQAJFZvjdO0lZVOsVK+8OCJl1bax2h+nipZEmNa+bC/MicZmZBDKbEbj5SFqZpbkxjUzPVtOI5yZ3o4Yo2fK8YKtFHH7yg/PvM59oWBH2gn+JQZZPZzmGvDmmeabfgdxIj2prbSw50EfjOhnfqYIy+6OXg/iztf6UbB43wzamoLd3Ivb0QcX9TJTKsGr4qmK+qoC9jrYm4PHfiRGUuNSX4uL/AFliYkKGsS1KorDb92+8xNO/8N01x7vKLdnvQ6BDUwerD1kBZfDYhGI30st7b+clOjM7bFYRKjizglX/AKl2J+c56g6hWhhgwIL1FApKOWdht8he5PpO+kco+y4VUY+8bux/mbczqw2rL7eq5OK728lf9qOIHhonckn8Jli4dr8y39aZv42Iax2XYSsq852Se6cpI7+li8eNItXs8w98YvfSrGa3M29lmHvVqv5KFv8AGaTOholUG/ucnXyvL+D2EITcYQhCEAPGMjMTRBNzH9dtpWc3x5QG0w6mdcGjBByfAwxeYlK2ntHd7iUmrmJepf1lpwGIJWcxTs6uykiv9aYXUhtMjxuXG5m5ZvhdYtKXjOnyxsq3J9I3Dm9OTRMscckfcZhUoldpZelfZxicawKrpTu5G1vSaV0p7JFLCriBfuFmp4TCLTUKihQOwFp1ISlNccHIyKMXS5KT0z7IcJhgC6+K/m3HyEt+EyWjSbVTpIh4uqgG0eznVGbYrsU5NnQns8BnsYVOWMINPIuV2B3CEIwAkZ1DgvEosO43Ek5yy3lMkVOLiy0JbZJmFZnTIYyMSoLy59bZOadRiBtz8jM/xNWxnChDuJ6bHNTipGh+zPH2xbJ2dD9V3kx7TqXuoexDCUnoHMPDxtJm2DEp/wBwsPxmm9e5d4uEYgXKe98u81KN4JR+Gc7NUNUn8mL0yUOpeQb25Bt6djLLk/Ug8YUdIuVuS3ckA6fWROW5DVrP/lIzev7o+JjrqXpWrhfCq7ahuWAPu24uYiKb6GaiMVST/BcugOnFqr9prHWwdlpqSStNVNtgfWXbNH00XI/hP5Sq5ViqeGUMHILqGamAWTUwBLAdj8IlmXVOtSpL2PNktNUcsYY9tcnNcXuvwZzjXOo99zGSqZamwGHY/fdPiIrT6TFQf5VVH9ODMKbSO1HU435LH7MF00HPctLfUxZErfRuWvRpsrixv+EnSs04pzUKRys9SyNnjZgwhTztb2aNMQkg8dW0xctTkg+y0MMZlyGZJ/FOxjFPBEoH+JbRXCZiQeZda+fks9F8MueKxIAlYx/vkidPmeocxJWHN4rJl9QZhxemRYyRQbwbMlpbXjnF4rsNyYngejmrPqfZfKKUHJ8GqUlBXIVy+scQbKNu5lty7Ikp72ufMxXLMpSitlW0fzq4dMlzI5WfUb3UegCwheeEzb0ZAZpwDPDPAIhu2B2jTuJhZ3aMi2B4xhPSsINSA6hCEYAQhCAFX63wOpA1vMGYrmeF0ORafROY4QVKbKe4/GYx1TllmO3vXtb1nI1MfTy7vDOxoctx2vwV/K1dqiBAS+oaQPMHabvjMaBQAr2XUoDKNySRuqgcyhdM4FMEodgHxDj3VNrIO5Y/uiQvVHtCJJWg2urw1fsvmtBew/m9JMJd15FaifqyVeC1Zt1fTwq6QVw4tsigPXb5cL85Sc06x+2K1NQVH3i1RtTNp7G3HN5U3pFySzFmO5JJJJ9SYpg6Phks50ghl2594EbSXFV2UUa5JSt1RWFBBTrOVX3bBitudtt5DtnNcn9q/wD9j/3jPLGOl1FPVyQxHl2MlMFQV0DabX+J3lmo4+ykXZ5Q6gxC/wCox+LavwYGTGA6xII8RFJ8xek/yYXX8JCVsOodUsQWv+EW/wALYeo8jKS2MuqZrHTHWQqe6r6yP9KqQlW38j/df4S14XNqdW+k2Ycow0sD6ifO/hkcXB8v7eUsWS9ZspVK5JC7CqN6lPyv/GvpItpcFHjXg2SuJW85a0d4TPFKe8RewNwfdK9qiHup7jt8JB5ti9TW7zJlNODka+JtO6Dx5hOm3qWubScwPRoH3jeUWCcuUapZ4QXLKymM0mxj7C4CpWPu3A85aaXSFIG5F5MYfCqgsoAmvHo5f2MuXWxr2Lkhcq6ZVN23MnqdIDidAT2dPHhUOjmzySm7YQhCPFgZ5aewlWgPLT20ISaQBPZ5PZIBCEIAELwkTnGY6PdBt5xeTIsatl4Qc3SJFsSo5YfWdrUB4N5SsdmAK7GQGH6ufDVdVyUuNSny8xMX71KSTNv7GW20zVZnHWtanSxBYWJCg2/nPH4S71s5QYY4gG6aNQ9fIfXaYb1Fm7VHdyfeLED+o8n5fpJ1ck6ihGFNNjPPM9dy1NWO/wC0Ycn+QekjqGXluPmfKOMFl/B5J4/UyyYTLgot3PMxTyrGqiaOiuYWpTHhhbnxGZQbW+7e5+tvrJPMMlLJpA3uD8BfmQ1TCmmlYd8NiFqD+h+f0mh0MMGIfUBcKbEji2qRltNNMiyJTBVywWmiCjsDdVW6kANvyTzvOKORCibAbEn3Tz62Me51hadRvEOJVKa2U2JNm5AAG04wles+IJV0bD6BpcW1FtgSe4N+0MiuNlUQ3VuWCmKFdRstRb/BtjJx8pBAI7gGT2Hy5alMrUUONXBAI8+PjHRwoAsBawincopfBJneZYemNVwW0Aayi6gl+NR/G0h8Rgr2KHUCLhhwRLfhsvejUxCujMtUllZRqBuCNJtwfjtEMsyIDD6NSlgSTpYMFLEnSbfT5RkZbOiyZD5FnLUSEcnw7+6f+k3p/Ke4l96eoU61dQxttsPUfuzP8dgzv7vHPw846yLNnRhv71Mix8wPun9Ja1JWS7XRvVDCKo2EWCxpk+YivRSqvDqD8D3HyN49nYhFUmjnSbb5CEIRpAQhPNUiwPYRKpXA5iH28HjeLlmjHyWUWx5eeXjFsUYka/e8S9SkyyxslJ7OKb3E7mpO1YsIQhJAIQhAAlK631U21jdW/Ay6xrmOXrWplGGxH0PnM+pxerCkP0+X05qTMaxGa+sr+ZZtq2k/1PkD4dyrKbfut2IlQxdGcnFjV+7s9FujKNxLHlHUtT7I9Em9NbMPQi9h8LkfSQxp63C9wAP9ze8x/Kc4FrUWH8ToPle5/KOcoGp9XnqaWl7W2cydb2PvtFOipdj7q2UW51Ha3/POOv8AGNK1KiqGSi4VxvqsQCWBv2v+BjLMssqVMM4BUggn7tjcb32MictzR6SVWqYeo1LEpsyjUA4BUn69pXHiUlYmT5NJy7KaFQeMqq3iqt2IvqWwsDFM0ysbNp1KOV3t6G3cSt9DdZYZMNTo1Kvh1EBBFQFRybWbjiXyhUDi6sGHmpBH1EiWNp0QVfNKOHNIh0ulMB7Ibe9sLWHfeHTmKpVEK0qOkKbaTve+4YtLDisEoViEUmxNrXufI/OQHTmbYh6ul6KpT3GyaRcbd+YxRuNEFnw2H0rb/l566RYQIi0vAWV/N8hGIsHdwovdVbSG+JG8g6uMwuCY0aSMahsSiKzMTba5PpLswkTjaFNqgTXpdlJIW6swHm43t6XgSV3HUWZQ3h6GcbqWBI32v68Sr4ikabg8EHSfnx+MsNGhU8WrTepUZaDIykNzqv7redto36hwXvP6rq+YF/0lE9kqLovPsqzXVSqUyfusGHwcb/iDL19oXzH1mHdA44rVbflP1v8ArLt/iYB3mpal4vaR+19T3Jl8bEAdxEWxy+cpX+J3IF9ifOT+HUAS/wC8cuik9Ls7JJ8d5RLxyYkgnj1gNu8q5t9sWoLwGIXULGcUwq7DeCoW3MUsBxK9jOlQmah8py7bcRdjGeKueDKS4JRK5XWuvwj4SCyesQbHztJ0Tpaae6BlyxqQT2EJqFBCEIAEIQgA1zDLUrIUqKGB8+3qJkHWfQVTDksgL0+zDlfRhNpnFSmGFiLg8gxGXCp8rs0YNRLE+Ovg+aqaaUt/Ov5NHWVMF037pLT7UenqeFdHpDStTcr2DIy3t5bNKvlqA+Hf4fjOTlTSakbNym9yLPhqoVF1b6iFCgXLE9gJJZNXpFStJQug2anbSVJ33Xt5yvVcPUfw6iLp+z1LkVCEV1OxKkn84/XCtTzOg4BC1qVQONuEFwTbbuImMVXYtk5XwNGp+0oU3/qpqT9bRunSOFvemr0G86FV6f4A2/CRXWfVvhUymGBeqdtSKWWmO5JAteQHRuIxeKDrWxFZKQ8gFdiTuoci4Hwjowlt3XwVvmiyZvjXwuwzAse1OtTWo59LrZvwlvwGS06mFDhT4jIG1MTqV7X28t5WsFk9KmbUaQLHlj77n1LNvLflmKZKYRh73zJt22EvhkpMiQ3wlbUovzaLCL4fAooux2vby3Pa08xCqPuyNjXZFjV1kdmFGnqRmbQ5OhGBsSWudPBuNjz5SVZZTeu2KrSrA7UMRSJ8tyQ301D6ytXwWRIYvBLTQ6drnUzEkszebE8+Uhc9T3h/8e//AGmT2KxSuQqsDd7fHSATbz2IkB1DVGqof4UI/wDz/czLPsvErPTWJ0Vif5f7Sy1s2Xm8pmX4SpUJFPz3PoNpL4XpRmNncn0E0Zoxb5Zt081GHJYMlxPjVQAdgeZodCqOJTck6Z8EbAgecs2Cw/ftFwSi+BWee9j2tiwoiVLFLyTE62EHJN5wcNpFwBGuTM9D6piLDsBGbZiOBck/Sc0aRJuePWL0qIHAvbvI3Nk8IZVcTU4A3MSxVasLDUi3IB94X3+MksSxIspAJvbz4lfHSGv3qzsWJ7MZHJKosOFpaBzfvfvLFSa4BlWwFMI5QEnbv6CWDLat0HptN2lnTozZ0PITyezpGUIQhAAhCEACEIQAo/tcy3xMCXAuaTav9pGlv0+kyfputqUg8qbz6CzmkrUmVxdWBBHoRafPGIw5wONam33L7HzU7qfpOXqo7nJLvs14XwXuhSWopRxdKq2I9f73klXoJTUvUJayhLtbgkAKALcm15D5c/7hPO6n1/8AMlsYi1aDpUW/u+8vc27j+85cJeBzVHVO9wukJcbWII27bd50MtN5X6+R1sKq16GJeooK/wCVU94MGIFlPn5S418XTpgGo6pf+JgPjzG7fuVHGWsKa20XPnJfBke61hvsbSu4DOqdZ9NK7gXu4BCC3YMfvH4SWo4kp3Fr/rvNeKW1i5cj2sgYVAfRh8ZDvVC3JIAG5J4AHJk5maDSG+A+siK1IEEHuIzPFtlYPgiF6lpVG0UT4rfyA6V9WfgCJ5vkVOvTZHBs/wB6xN+b7X43nmYYIU6DNQbQUBPugBSRvYr3ntPMC1FGIszoCR8RMcnt7GDdiosbXFNbKTuRYW5lP6grf5TedQ2Hwvc/oJZMwq2Ggc8tKXWxorYoKN1Q7eW39zv9IjHc538DekWDpTKginVzsPna5/OWbCYMXuJxhEVEC+Q39T3/ABjzD1VPpGPll7pD254ivina23ac0/PgGFR7MPz9Jcq+RbXY2ttO9Pc7+QjdaxF+I3xGKuebASxFD5qnr8hG3iMVOnaN1rXGxsPxi1O/C7yLJOl1DsPieZy7l7WuN47XAm3vNEWFu15D4ItMMOpAu25vz3ktlde5IjCnYrcTvCVLVB6iMxSqSKTjuiywCezlTOp3DAEIQgAQhCABPCZyz2iFSt5RcppEqLZxmVPWhW/Mz72h9FfaKAemL1aQ7csg7epHaXwtczl2+ZmGXuluNEeFRinSWZ+IPs9Q6aq/sidtf8hJ4PlLngiGYarrVQEAna47giMev+gfEJxGGFqo3ZF21W5ZfX0kXkXV61rUsWfCrLYLWIsr22Aq+R/m+swZ8LvfD/g9Pwy5YWjTDboFYcbbA+ajgfKOsXllKrbxEV9G41C9ifKRjVHWy1VNuzrY3HmDwwjzC1drI4Itx3+FjF48kbplWvg9ymqGdwLALZVAFgAB2EeY5T4b25sfyjPB0RSJNjdtzeL/AOLKTaxmvfFLkok2S2W4jxsGDydNv9y/+ozFS4i/TdVbOgGkX1WJ89jInOEIdlL6QDtb+wl8uZKCn+CsVzRziEWxXkNyPOR1ZygsTqck28wDwNo4o6mOmkpJ7u3b1udlErPUvWlHCAph2FbEm4NQb06X9H8TevaYPdqHUOvkdxEZdWZp4A8FSDXce93NNT+6T/Ee/lIbIsJ4R1N979ZCjBO96lQsS1ySeSTvcx/gczdQEqe9bhu9vj3mv0lCG2H5Lp88lqw2NZjz3lhy6ra1xfiQOV4YEBh3ljwVMLa/cxF0OfRL+Pcb8AdvyiDVLji2/wD6nq2XVffvG9LMAzEWsJNi6Fi3O+484ktQX8797bRNrb+ZnSMALCRZah3SxYItYARJ8SeAdvSNqRM4U6WJhYUSa4gkbkm06aq1o2oVL7xbXvB9BQ5wYMVOxB8ohScxVjeSihP4SpcRxIzL34kmJ2dPLdHk581TPYQhNBQ4Z7RF69+Imq3YxXSJlc3IvSQkiE8zoiwnr7/+JwxPlb47xVUWuzkMB2iLIT6RUNc2PziGMxOgX2AHnyZVoYu+BpiaOkXvv5kzO+ssnpV7uoC1BzYbP8fX1lozDPCwO1gJTc1zK5KJueWI4UfHzmaUueDTGPHJH5D1JisP/khldL/sa+6/BGPHHYywnqGh/rJWwr/AvT+R2aZxmlctpQcn3m+J8/gIrhauKtpWs2n+FveH0MJ4YzSciEufaahh80Vv2eMpn4uVP0aOkxL/APWo/HxaX95j9XKKzblkB9EC/lOB09XP+rb5mJekxP8AuS1P4N0yTMVWuuvE0CW90KKqsxJ4AA9Yz9ofUuHwLhqlN6juLhQ2lPLc8zNelvZ/iKtVanjaVpsGLM1gLG/c+k0nrKhgsToNesGKCwFL3yfwteaI48cYbbtWJp7jLs163xmPvTpDw6R/cpjSn+48n5mK5N0npYGp7zfgJZsqywcKth2Gw+EmKGXAbniLlm42wVIfHGokVSyoaeLn18p3TyFCblB9JPYfCIeLmOjQUCJqxgwoYYKuwjj7I3u3tvxOHqdpxRrm4JJ24kUFWSGPTQAPONFQdoYqvce8Z6FHbiRJgeLOWq2M6LAThxqkE2dVKgA2nGGTVO1wwtF8Mum0lBZ2i2Eb16h7R0xveJ6RJkFhgax7x7SaNkURyklC2SmDeTKm4lfwVTeTeEO06Wkl4MeZc2LQnsJ0DON6U6aewmNfSXl2c9pyOJ7CCAR7n5SC6j5HyhCKl0Pj2UzN/wBmP6pXKH3KnxP5GEJjl2bV0Vr/AFj/AEr+Qk7h/un4whLZel/hXH0KmPsLzCEzy+lDiQb9kfiPyMa0P1EISGU8lgw33f8AnlHdX7kISSqFcB92A5MISxIlVidPkQhKslHmP5Hxi6fdhCUkQJV/7RWhCEkByf0njdoQkohHS8TkzyEl9ko7o/eEdL3nsJKKMdYXmTmE+7PYTdpfqM2foXhCE6h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1926" name="AutoShape 6" descr="data:image/jpg;base64,/9j/4AAQSkZJRgABAQAAAQABAAD/2wCEAAkGBhQSERUUEhQUFRQVFxQVFxUXGBQVFBcYFRQVFBQXFBQXHSYeFxwjGRQUHy8gIycpLCwsFR4xNTAqNSYrLCkBCQoKDgwOGg8PGC0kHyUsKSksKSwpLCksLCksLCkpKSksLCwpLCwpKSksKSwpKSkpLCkpKSksKSksLCwpLCwpLP/AABEIANYA6wMBIgACEQEDEQH/xAAcAAABBQEBAQAAAAAAAAAAAAAEAAIDBQYBBwj/xABDEAABAwIDBQUFBQYEBgMAAAABAAIRAyEEEjEFBkFRYRMicYGRMqGx0fAHQlLB8SNicoKS4RQWM0MVk6KywtIIU1X/xAAZAQEAAwEBAAAAAAAAAAAAAAAAAQMEAgX/xAAjEQACAgICAgMBAQEAAAAAAAAAAQIRAyESMQRBIlFhE1Iy/9oADAMBAAIRAxEAPwD01KVz65JEoBFdXEj5IBT5JSuSh8PXJjNcmYIESR7QI4EfUIAkfXyXJN8rXPiZygQI1BcSAT0EplR+gBguc1gPEZnASPASfJWwwDaQBa6oANG53lvm0nRAVNHEB8xwNwQQ4Wm48ENiGQehQmDxbe3LQSXAPY7h7Dv2Y6wwa9VY12yOq5krR0tMFlJNlKVSdjpSXJSlAdSXJSQHZSXJSQHUlyV1okwgCcKy0/UKeo+L3PAAankAuBsD6lD4jCZnMdmeMpmGmAT1GhsSPMq9KkVsmoVHd7NFjw5QDc8TcqWVDQNp/FLvUyPdHouvqgEC5cdGtEuPOw4dTCkgkhdzLlSWxna9k2lwGWeAzNcQPOEunJAd6JLhKXFAdJXc64ClZAcXEp+ikT9f2QCKQXITT1sgOk66fXgga+DFR0Eu7pziCQO9xtxlrv6uqMlD1qgBBJAFwSTA5j4H1QCx5PZuLdWw4HkWEOB9y4d8wWjNSJdx70N8uKc6r58/BZyjsSr2FapkNfITkZTIzPAMQRq0gcNbW4KGAnDVzVxIeGjvO0boM3d8/FaGY8RwXnGxxtWq4GlT/wALRYfaqg02NE/eNTvu8vCy3GM3rw7306TSalUw11Vgy05i5vrJHDnqjaRJ2qIKbKfWu3qLoXtVU1TOkxtDHh1WrT/+vs5PPtGl2nSETmWb2Pmdj8VDoBfh2xEg/sCb38NFpcZhTTjvTMn2SB3bm+ZTxHI5mSzK4OBphpOTQE6mbeajZslhaJmYEwePFODHIq8yHoY4Oq1afGn2cnn2jXOFuHsq4rbJaAcpdMGJgiYtIi6xOyczNoYxrnF0swrgSAD7DgJHiHJxaJs05KIwrePkEEHyUe0wISKIbJs10yq/uujlbxNhbxT6jcvtlrZvBN/QAwg8dh8wkiQBZ7TOVznNa2CLtI14aK04CxAgDQWU+71UGrWPEObTHQNH/sXKq2htEUaTqjpIaJjjJIA95Cqdh7cdRcXASHjvNNieM9CosHpTqYcCCJBEEHQjiCs0DDnNuezcWSbmBdsn+EgeSY7fpoYf2Zz8BPd8zqodnl2TM/2nkvd1LjPwgKQGTdIFNB5pByAcSkZ6pD60SAKA4fFJdcI+rJnooTT2iWqOx/ZNPmkfemuUkDXO6whq9DOW93MQSIj8QgmPS6ke9HbNyvp1GtP7TXqW8B6ygK5uGsA97Wu4gS74W96rMa+vgXGs2DSd/uNl1ME6Cq2xaJ0OnUKas108Udg8Q5oh2lwQdCDqCDqOiA8+2ttqrXvVqOdxDdGDwYLBC0q+V7XDg5p9CCtFvdua4MNfAtEavpXOQRd9IC7m828OFrDLbL2M4uD3uLnCI5DwaLBZ1jd7LnNUegYbFSLoXF18qkwrbCRwXMdhczZ5fBXSVoqRm8DvHToYitneGOc6m7NAcRFENHdJE8fX0vMJvnQqvaw1y8lwaAWMaZMTo6SI6LH7a3W7SoXZRcNAPG2afdCqf8nuBkWI0IkEeBGihMlo9tr7w08pHe0icp4n+6kG8VLm7+krw1267zxcfN3zXRuvU5u9SuuSIo9ur7xUQ0kk2BPsu4CV59s/bza2Iq1WR320gYM6Gs7/AMwsp/lV59ok+JJ+JV3sPYpo5oaBJGnGw/NcthI3OynOe4BoknQfH0VvWxAoiGQ5/F+ob0Zz8UHuhiaY7SkSBUcBlJOoAuAfG6smbMJPfEdD9aLpKkGZ/EPe4zB8Va7KxIpNdVquy02NJeTy0jqTMQrLHUqVOn2lV4p02d4umBbh1nSF5bvLvz/inZKLclBp7oNnOMe24c+Q4I9II3dTblPEYZ7MEWNxD7tZXsZmYE2PSJheb43bmLovFPaGHfGbUNyOMTGV7Za/wB4BRdvIV/snfLEUCAH9owfcqSfCH+0PeOipWX7LHj+jRHd49nTqSWNeGnLU7tQZrhpbrm6K1a9Uh2u/E1s77BoOVg9ls28z1/RWdN8hXlQY1ycPrkoQfFStd5/FAPaV0fVk1q52gHFv9SAOUdTDDw+CkK4CF4kZyh0z0HFS7BKlMjnHPUKF/NWJKExZa0EnX0W2Hlf6RRLB9ANd3mqbE4x9NwewlrmmQR9XHRWYxAcJB6EcQfBV2MoSOPitanF9MocWu0XeyNq0caC3/TrxL2AlpcB96mQZjmNVb1sK0iCF5NicM5rg5pLXtMtcDDgeYKOP2jY5jQ1wY86Zy1oPQnQSuzk9JwLMjiXQGAElxsB5rB4l9OpiKrqI/ZueSI06noCZPmqDFbwYvFmKzzl/CLN8wLLRbv7Ge7UFo5n8ggLHDUoACPoYJzh3Wk+VvU2Vxs/ZTGAWk8zf3I7Z+Ge0EPdnhxyu+9lNwH8yLieIAOsoDNjdJ51LR6k+5SN3LbxefJoHxJWtyJZFHFE2zz3ezZNPBYOriILzTDO6XBoOaoxntZTHtTpwVt/kynzd7vktPisCyo0sqMa9h1a4BzTBBEg2NwD5KTs0pC2Y+puWPuv9W/IoKvuvUbfukdD+RW97NQVcPKUhbPJds4Z7OBB4aj3qrob446j3W1HOA4Ez/wBwML1bHbGL3gk9wA92Pacbd790DhxJk6AKlxm5bHGWjKemnopIPOtrbRxOMI7d7nNbBDPuzGsCxQp2LLSP1W7rbtOpm7bcxofkuP2eOWiA87/wNelp+0aPuu9ryf8ANGYHGAmS1wLSJaReeEHQ6a9Ctl/w4ck6jsxo4BccI3Z3yfRDsR7sve1N7fBaCiUJRoADkFIcTHstJ6kQP7qXJLtkKEn0iyb9clC/HtAgXPTT1VPT2kKpeM0mm7I78IdlDiBGsBwlPqVg3X4Epyvo64VphlTGOdxgcgolHTqhwkGQpFBJqSmErrj5qJ714xuR11TyWZ2xtoZiwyDw5EDl8lZY7HhsiRMacehKxm36zSwlxiLg8jzXUY2yJOgHau2XsqMbSdDyZJjMAxslxLRraY6q/wBg7afXY8teJZrnp5ZsSDZ5tZUG6+z3v/bPZLngWJHdbFhfzP6I7eba7cLR7GnT7OrUEAACI0Li4cp4mdFbJbpFavsNpYHtBY5jzOp4k+a4Nil7g3Kc3Jd3FoOLDmc5xsADJjz5r0KhstpYQ4e0IJBLSJucr2w4eRWvFOTdeijJBJWZ3ZW6DWQXQXe4eHNaXDYABT4LBFkgvc8TbMG5gOWZoGbxN+pRjaa1FBHSpQpmtXQF1AJJJJAJJJJAJcLV1JAROpqN1FEphCAEfQHJUu0tjWLqfm3j/L8loXBVuOwWc3e8MiMjTkBM6ue3v8hAIHjKAx9R4ab/AF5Kux22BTaXmwZ3jzMcI66ea0O8eys01GDvD2h+Icx1+K892jXzVGtPsNh55OcPZHlr5BcSVqiyGnZ6Ng9nvqsa9kFrgCCTzvfkeiD2jQfSdlewmbhzXW0Ihw4/2QG5O3HF/ZB7Q4ZnMD5yun22ki44OBHXhZafH1+3aW1Q1ljlIJImRq4gEdBHNZP4Qim09/pqWecpJPr8M3s3ZjCC3Dtu5znZRAkk98meMqLFtdTcW1AWEiL27gAc946XieaTGupOs57fwuZeDI4HURI14onGbXzUy7ES491rbCTLu6I01g9LphnFKrGeEm7oFoM72Yd3mNBBFgRz0KNlB4eAIH68yURmWszGpchqtWykeb39Fmt79qPw9IVGguY10VY1aw/fiLwYnoSeC8iKb0broH2/WFSYsW+y4aj+3RYmrWOIqii8gBhmpfWNB56+Cstp7bHZ5m96YyxfNOkc5VrunsU02S+73nM7xPDwGnkrl8Fsrfyei22dWptYSHCwnUcOawdWscbiy8XaDkYOYB18zJ9Fe/aDjm9m2g0AvqETYSGtMkz6DzKI3D2Ho48LDx4+gURWr9sSd6+jb7s7KFOm22nx4n65LSU2ofC0gBZGMC9KEeKoxSlydjwF1JJdnIkkkkAkkkkAklW7b3iw+DZnxNZlJswC4xJ1ho1J6AKvwX2g7Prf6eMw56doxp/pcQfcgNEkh6GOY8SxwcObSHD1Cl7UIB6YSlnUbnoBPKFqlSvehqr0BR7wbWp4dodVcWtc9tMGCe86YmNBY3WK3n2bkfmA7rifJ3H1+fRH/bBiAMAJIBNamAOJOWobeGqyG+29WGxBY2kahc17Q6oMwaKYkvyNkZiTAkjSeihkpjGYh1N4e095pBHyPvHmts3erDFocXgEgEthxcDxBgLz+nWY5k0ySJiDMgngZU7cOs2XCsj2acWZ41o2Vbe+h91tRx/hA+JQtHeZtenaiQHficJsbEQOYnVZt5LWmBJi3jw96uNm4XK1o5AD0C4j40Ezt+TOSLfDOsjA5CUAiQtRnNPWaqraZ7htINiAJMGxtxsVc1GeXxQNfDTP6ryI6NrMXTwGDZlBaxmU90EFkH92Yv4Jm8G84wlNppEVHucA1ma0D2iTciB74XN7tmF7ssd2xm2vQ/kqvZ25T3EGMo5m391dUe2zhKT0gHBtqYquatQd5xADRJAHAD1XrWydk/sjTDnU+4W52QHtLhlzNJBAcJkGOSz+A2TTwpDjLjoIAifXktTsDaAqF8AiMuscZ5eCsxJzkmlo4yfBNPsDbuE//wDS2l/z2/8AothRbAAkmABJuTA1J4lQscpWuXoGMmSTQU5AJJJJAJJJJAedfav9nD9ptpmnUyPpF0B0lpD4mYuPZF/FeT4j7C9oN07F38zh8Wr6dTSwID5WP2XbUomWUyCONOoAfiCi6L94MP7L8bbgX9oPRxK+nDRHJRPwbTwQHzvh/tN27R/1KZqR+PD/AJ0w0qxw329Ytn+vgmn+E1aZ/wCoOC9wqbMYfuj0QNfd+kdWD0CA8yw//wAgsMf9TD12HoWPHxarSh9sWz6n+8WHk9j2+8Aj3rS4rc3Du1pN9AqTGfZ5hj/tM/pb8kBn97tp4HaNID/ENcaeZzAyoxpLi2ACHeXJeWdoGnK+QRqBB8b6ea9P2p9nlAAkUmf0j8liMNu44h1SnTnK5wbTLLHKYggxrzlAGbqUGvzuEkAtg6X70+NiPVaVuFRey9jPdTYcjaXcA7OfZN7WEclb4HYRzDtIywScpv08LqmWSMS6MWylpYVHUaStsTu4WguYZaLnNaBrdwtpzhXmzt1adTDMc4FtRzc0z+K7Q5vgQpUlJWiHozLGqcBNfRLCWuEEGCE4FdAKq7SqH758oHwTOyc4S55jxLvcbId7lJQqy0jksuf4RuJpwJTlUjN7sbyS59HENaK9MmSBGYAwYGgItpYgjqtfsplSsJAAF5dfKLke0dbBZ5mwqZxBrZf2lgXX5ekwFud33gNyETBBAtw5Tx19As8FDJLjIvm5448og+L2JmpOglzgBBghs8IJ15earN08YA945gH0dH/ktdiMcHyxrXHg4mAAOUk6/qsLtBgw+ODge5UJuNAXWd74Pmt8YxhpHnucsltm5pV0VTqLOHazKcZ3QTo0S57v4WNlzvIFW+DxGZoMObImHCHDxEmD81cVFm1ykaUNTcpmlASJLgK6gEkkkgEkkkgEkkkgGuUTwpio3BADVGoStSRzwhqoQFRicOFVVsKAZhXG0a+Rpdlc6ODQXO8couY6SeipKuPZUEscHDobjo4ag9DdAR9oBpCD2hi3BstMTERynX3f9ShqUnVKjKYN3mOoaLvP9IPnCYdq0KlZzA6WteWkM9o5LEMBjNEAd2dFiirm2apWoUhg265xfSNwMmZ3EkhpIMaxMfylejU94cPlGSo06Na2YcTwEHTzXkWQ0nOc8EGoS42JiSTBjx9y63aTSbkgdQfkr00yhxaPXcRs9tRsva0uAJkjzieSrBs6l+Bv15qm3Zqvcwy95p2hsnKTqfy6K9HgsWafy0asMdbMhiqkNJ6gTymST6D3lDYLHRVDXfe05OHAjrzHVE1XWI5+48CDzHzVAQRUDTzzNtaRfM0/dPMXHKLhbpx5RaKYS4yTNsGInC1yxwcNQhsJVzMDuYBj680BtPeOhh7VHy78De870GnmQvFSly+PZ7MnHj8ui7xOOe/2neXBUG8bmdn3nAPHeaOJ4GBrpxWax2+tWqYpDsm89Xn+bQeXqqySTmN3aybk+JK2wwZHLnNmKefHXCCPR938YKjc0DPAa8wMxjSTqRxjqtNhnLzLd3aWRweLtNnDmPmF6Rgqgc0EGQRIK9FOzzWqLSk5ThyEY5TNepICA5ODlAHpwegJpXVEHJwcgHpJspSgHLhKbmXC5AdJTHFIuTCUBx6GqqdxQ9QoCtxZWb2gBmLoGYiJgZiJmJ1ieC0uLFisfvHWyMJBgmwPIm0+SpyzpUWQjbsl3WdTfVquLm5/YY2e9lF3OA4y6NPw+Chxe4QAFOlWeMOajXvoP77RDg4mk495jrRPU3WUaz3fQurnZ29NelAJ7RmmV8k+T9R5ystyi7izSqapotdtOa2S+IFrDrAACCwGFp1GioyC0ze4IjWQV3GvoY5uV7nUnSDBOW4M2fofcrfD7OFCkGDwB1mbkk8bcVVbR0+/wM2e4BoABgKxD+nuVfhNFYNaYVbOkZOqFWY2lI+vUcirao1C1aUr1jGZ47Vr9n2Ye4AEzHdm976kdJ4qnqYWT5+fXVaqtg5Qf/CRmmT4cFyopO0S22qZW4fCo6lhkYzBohlBdnI3CYcNEALRbvbRcx+QAuaTp+Hm4fmqrCYUvMNHieAHMrU7OwLWDu+Z4k/XBUZcqgv0sjDkXraoKVXFtY1znkNa0FznGwAAkk9AAsmN9MMKxpdoWuD+zuxxY54MZWvAImbKxx7BVLA8nI12cstleWwWZ+jXd6OJDZ0g2Ryf6VM4ljrrZd4XHZ2NfDm5gDlcMrhImHN4HoiBVVQzGdVMzFK0qLVtRPFRV7KyIZUQBWddzKn3h243CYWriHNL20m5i0EAm4FibcVNsfaoxGHpVgC0VabKgaYJAe0EAkWOqAsS5RuemOqKF9ZATGohsdtBtKm6o6S1ol2USQJu6BcgCSY4A6pjq6idiUAYKwIBBBBuCLgg3BBGoQ+KxTWNLnEAD6gcyq/A4Y0WObTBLAS5jTYUwb5AdcuaSAdAQBYCKzEMNR01CXcho0eDfmqMueOPs0YsEsnRY1sSKgDhdp0/v1Wb28M5y8B8SpBiDQqWuw3jn4dQn1cEXjPSdmBJOU6gnUTw8CsWRP8A79F6pfH2Y6rhnNNrj3pjXDTRX2IwpBh4LTyP5FD1NmA8JXKyEuAAKc2F1pdmYctY1tzF7kkD+EE2CWydhNa3MRJOk8ArmlhVLnfRCR2g3qigz6um06cfqiA0cx71W2dozBaoXMRJamlq9YxAbqSYaKMLUwtQAnZKfCYB1Qw3TieAReD2cah5N4u/IdVdUqQZ3WiB9a9VRlzKOl2WQhe2QUMMGNyt8zxPUoipU7hDHAOymCbgOixI5TCGxBORxBgwY8Y18isdu7UxPavbUzlovmeQRMmSI4RCxpOT/S+1HRZ7pbnVTiKLK7qbqGG7WoA0umpWeR33tOpEgz+6FucZus15ltSozWwyuFxazhwhUOxXl9fKwkBuZ02mQ0QfM2hahu0KjbOpl37zCL+LXER6leg7lXLsxN09GfxWwsVTMsDKzbaOyVD1h3dnwPyQmzNp9pYAgiZ4xBjh9WVhvFveaYNMUy1z2m7nCWgyAYbN9YvwVXuvReAXEuAIngBABhtkrWgnvZd0q54o6jVWfxuODTTp8ahPkGtmfWPepqNaCqF5LXaLnhXpi+0Jjn7LxbWgucaVgAST32aAXKK3NBbs/CAggihSBBEEEMFiDcFcFcgakeZWZftGodalQ/zO+avx5VO9FcsXH2bupUhV9baDdAZjl81ia2IJ1JPiSfinbG2mBVNIm7gXNHVuvqP+1RmnKMLid4ccZTSkayliczwHWBVts5lNziMugmDxvB9CCIWbc/kVaYDKT2rqjhoMogBtr5TwMxraB1Wfxs3K1Nl/k4OFOCLrH04Ac0SRbKPvNPtAdYEjqAs5tTD9m88joj6u2QPZJceBMGPCAB7iqXae03P16dT095XPk5ITjSeyfGx5IPk1oHxlHO3qNPHl5wVW4TGOpulvmOBHVQ7N2c5mJr1TULiXCiWGQKZpgFzRzuRfrqUVj8PldmGjvjxUYHT/AJyO/IXJf0iXlEsrM4HmDePrmhm7HaHAtccs3b8jqqvC1i05m/r4rS4HFNqC1jxHLw5hRmxuG10VQny7HNp9B5qQUibqXJ5J4bKz2y2iH/D808MHJSBkap2Xx9yigZVNLU8rhXsGEjcERgtnmoRNmzc/kFPs/Zpqd42b7z4dOqusgAEWA9FmzZ+PxiXQx3tkTaQaIaIAlQ1heUY9vvuhqzLLD27NHoqNpYt1MTlDmTBGhAOhBQuH2nT1BDTxDoAvzOhVrjGBwvxEELFY+kWOcC2WmdNYPCDrZXRK2arZW0WUcRmcC1jgQeOWYg84tp1WrrbaoBuY1WEa2cCT4DWV4S2rWokim89mNGuu08u6fZ8oVhhd5i4htQZZIGYDMPOYI961Rn9maUL6D9ubRdWrlxMFxLj+6ALNngI+HVT7ob4Ua73UqT++2RBAGdo1cw8QpsNsum+0tfJ7wsZnWR4JmF3YobPZWqUWw+r3QTfKD91k6NEF3kOQXEsidlkYNDcbtUvxYc02aco/hFj6kkrT4d8hYDC0y4wNXEAeH6SfNb3A0MoAHAQPJUSLYlix1vEe9ZJxWsojUeYWTOiv8b2V5SCs5VUZKoqD2hHuvCtaoQFZi1tJrZTddGq7XM0VG6FsgDw09V19S7oa4BoDhUvlfJbF/ZvNgLggzKq92cRIdTJ07w8D7Q8iZ81aHCAHTqvIlWOTjJHqJPKoyizrKpSr0Mw1M6g8uIKFDezcXPcA3mSAENid5mi1Npd1Nh8z7k/k3XA6/olfMtS+o4gvdMCBaAOJtzUeLxNPKWkyel4I08Fk9o42vWGXPDSRIHdESCRa504qywrIC0w8aXLlNmaXkRUeMEGUkTRqFpBBghQU1M0LdVmM0WA2gKloAdxHPqEbB4lZWm4gyLEaFXuz9oh/ddZ3x8PkvPzYXHcejRCaemHimISDAnAH9U7IOYWaiyzJkI7AbMzd5/s8Bz/sp9nbKmHVB1DTx6n5K1c2y25s9fGJRCF7ZzL5aJr2WUhOnomO0WL2XoY8yBzhQ1GmFO3RRnkjZKAarbKnxuzQ/WR9cldmnqFDUo8V3ejmjF4/Yr8pgZo0jX0VBXwHMfkV6W6hdDYnZjXiHAHx19VYno54mNo4rQnukWzDS3XgidoYt9UNaXFw4aGJib8bBHnd9zT3bifq6nfs7swTljrFvUKXIKINsDAftcxFmDKPE6+74rVUacaKLZ+AyU2jjqfE6qxZTsq3KzqhhZdZQtWyyyIWTLFp8V9lWb0CVGIOvTVm5igq0VsKCqo4zsajXi8G45g2I9J9Edi94qj/AGAGDnq71NlFiMAHajRMbh4VTxRlLk0WRyyjHimCOaXGXEk8zcqVlFFCipW0VatdFZDToo6kxcZTU7GICSmFM0JrWqRoQHWp4XAnBQC32ftLN3XnvcDz8eqs8qyoRtPatQACRbmJKyZPHt3EvjkpbNDU/JMeLLiSwstXoc0JkrqSM6RCxuqRZx8Ekk9D2ROZcJho/mkkugRVqK5Vo8Ukl2uiGM7GynZSskkuQx7G8F2m3UJJLn2deiRrePgsm5qSS2eL2yjN0jhao3sXUltM5G6mozSSSQgXZJ7WJJISSNYpWNSSQEgCeEkkA5OAXUlAOLs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1928" name="AutoShape 8" descr="data:image/jpg;base64,/9j/4AAQSkZJRgABAQAAAQABAAD/2wCEAAkGBhQSERUUExIUFBUVFRQXFxUUEhQUFBQUFBQVFBQUFBQXHCYeFxkjGRUUHy8gIycpLCwsFR4xNTAqNSYsLCkBCQoKDgwOGg8PGjQlHyQpLCwsKiwsLCwsLCwsLCwsKSkpKSwsKSwsLCwsLCkpKSksLCwpKSkpLCksLCwsLCwsKf/AABEIAMEBBgMBIgACEQEDEQH/xAAcAAABBQEBAQAAAAAAAAAAAAAAAwQFBgcCAQj/xAA+EAACAQIFAgMFBQYFBAMAAAABAgADEQQFEiExBkETUWEHInGBkRQyobHBM0JSYnLRFSNDgvBTkuHxc5Oi/8QAGgEAAgMBAQAAAAAAAAAAAAAAAAMBAgQFBv/EACkRAAICAQQBAwMFAQAAAAAAAAABAhEDBBIhMUETIlEyYYEFFCNCcZH/2gAMAwEAAhEDEQA/ANxhCEACEIQAIQhAAnkSfEATj7WPOLeWKJ2scwiVKsG4MVl001aICEISQCEIQAIQhAAhCEACEIQAIQhAAhCEACEIQAIQhAAhCEACEIQAIQhAAhCEACEIQAJ4Z7PDACqZvmRVj8YzoZ35mHVtHRUv2YXlVrMfOeeyuUZs72DFCcEy64POgHG+0taNcX85lGCcjvNC6ax/iUQDyux/Sa9BmbbizJrcCh7kS8J4J7Oscw4qVABcxk+aL5xDqnFeHh2Yeg+sz+jnZ4JnN1WpeOW1G/TaT1o7jSsHmQc27x5M9yzMiK1Mg7FgPrNCEdpMzyxd+BWpwelI9hCE2GUIQhAAhCEACI18UqC7MAPUxvmmaLRQsx4Ew3rLripWdgGst+AZnyZqe2PY7HicuX0almPtNwlI21Fv6YvlvtBwtbh9PxnzTi8ebwpZkwGxIlf5e7GOGO6PrXDZhTqfcdW+BjifKWXdaYigbpUP1l16Z9ttZagXEAMhIF+4jFOS+pC3CP8AVm8QjTLcySvTWpTN1YXjuNTvlCmq7CEISSAhCEACEIQAIQnLPaQ3QHUIzq5hbtOcPmqsdPBi/VhdWX9OVXRH9YYHXQJHKb/LvM2q1d7TY6tMMpB4II+sxfqOh4VV14sx+k5mux1NSXk6v6dktOAuKo0gjkHf58S2dA44tUqL5qD9DaZ7g8VcMPNfxBB/vLZ7O3ZK7FwVVlIBOw+pmXAtuWLNerSeKSNOE9idOup4YH4Gd3noU0+jzhWfaDVthD6sJlYqG97zSPaY9sOv9X6TLkr32nE1Xuys9D+n8YfyTWWY0609GX85tCcCYnklAvXpoP3mH0BvNsUTR+nqtxj/AFL6onUIQnUOUEIQgASL6izkYai1Q9uJKSl9f4ZqwWkODzEZ57IWhuKO6VGYdR9ZVsUSADp9JU6mFdjwZtGA6NpKliBeNsT0pTvsBOYs0o8pHVjCL4MQxuXMN7RnosJqHVOUqi8TNsZs03afN6iMmowqHuQ1CTyLIIm01oxtJKzUPY/1waVUYeq3uNxc8Gb2jAi43vPjahVZWBUkEcW5m8+x3rSriA1CtclBdSebRX0S+zLP3K/JqUJ4J7HCghCEACEIQAJFZvjdO0lZVOsVK+8OCJl1bax2h+nipZEmNa+bC/MicZmZBDKbEbj5SFqZpbkxjUzPVtOI5yZ3o4Yo2fK8YKtFHH7yg/PvM59oWBH2gn+JQZZPZzmGvDmmeabfgdxIj2prbSw50EfjOhnfqYIy+6OXg/iztf6UbB43wzamoLd3Ivb0QcX9TJTKsGr4qmK+qoC9jrYm4PHfiRGUuNSX4uL/AFliYkKGsS1KorDb92+8xNO/8N01x7vKLdnvQ6BDUwerD1kBZfDYhGI30st7b+clOjM7bFYRKjizglX/AKl2J+c56g6hWhhgwIL1FApKOWdht8he5PpO+kco+y4VUY+8bux/mbczqw2rL7eq5OK728lf9qOIHhonckn8Jli4dr8y39aZv42Iax2XYSsq852Se6cpI7+li8eNItXs8w98YvfSrGa3M29lmHvVqv5KFv8AGaTOholUG/ucnXyvL+D2EITcYQhCEAPGMjMTRBNzH9dtpWc3x5QG0w6mdcGjBByfAwxeYlK2ntHd7iUmrmJepf1lpwGIJWcxTs6uykiv9aYXUhtMjxuXG5m5ZvhdYtKXjOnyxsq3J9I3Dm9OTRMscckfcZhUoldpZelfZxicawKrpTu5G1vSaV0p7JFLCriBfuFmp4TCLTUKihQOwFp1ISlNccHIyKMXS5KT0z7IcJhgC6+K/m3HyEt+EyWjSbVTpIh4uqgG0eznVGbYrsU5NnQns8BnsYVOWMINPIuV2B3CEIwAkZ1DgvEosO43Ek5yy3lMkVOLiy0JbZJmFZnTIYyMSoLy59bZOadRiBtz8jM/xNWxnChDuJ6bHNTipGh+zPH2xbJ2dD9V3kx7TqXuoexDCUnoHMPDxtJm2DEp/wBwsPxmm9e5d4uEYgXKe98u81KN4JR+Gc7NUNUn8mL0yUOpeQb25Bt6djLLk/Ug8YUdIuVuS3ckA6fWROW5DVrP/lIzev7o+JjrqXpWrhfCq7ahuWAPu24uYiKb6GaiMVST/BcugOnFqr9prHWwdlpqSStNVNtgfWXbNH00XI/hP5Sq5ViqeGUMHILqGamAWTUwBLAdj8IlmXVOtSpL2PNktNUcsYY9tcnNcXuvwZzjXOo99zGSqZamwGHY/fdPiIrT6TFQf5VVH9ODMKbSO1HU435LH7MF00HPctLfUxZErfRuWvRpsrixv+EnSs04pzUKRys9SyNnjZgwhTztb2aNMQkg8dW0xctTkg+y0MMZlyGZJ/FOxjFPBEoH+JbRXCZiQeZda+fks9F8MueKxIAlYx/vkidPmeocxJWHN4rJl9QZhxemRYyRQbwbMlpbXjnF4rsNyYngejmrPqfZfKKUHJ8GqUlBXIVy+scQbKNu5lty7Ikp72ufMxXLMpSitlW0fzq4dMlzI5WfUb3UegCwheeEzb0ZAZpwDPDPAIhu2B2jTuJhZ3aMi2B4xhPSsINSA6hCEYAQhCAFX63wOpA1vMGYrmeF0ORafROY4QVKbKe4/GYx1TllmO3vXtb1nI1MfTy7vDOxoctx2vwV/K1dqiBAS+oaQPMHabvjMaBQAr2XUoDKNySRuqgcyhdM4FMEodgHxDj3VNrIO5Y/uiQvVHtCJJWg2urw1fsvmtBew/m9JMJd15FaifqyVeC1Zt1fTwq6QVw4tsigPXb5cL85Sc06x+2K1NQVH3i1RtTNp7G3HN5U3pFySzFmO5JJJJ9SYpg6Phks50ghl2594EbSXFV2UUa5JSt1RWFBBTrOVX3bBitudtt5DtnNcn9q/wD9j/3jPLGOl1FPVyQxHl2MlMFQV0DabX+J3lmo4+ykXZ5Q6gxC/wCox+LavwYGTGA6xII8RFJ8xek/yYXX8JCVsOodUsQWv+EW/wALYeo8jKS2MuqZrHTHWQqe6r6yP9KqQlW38j/df4S14XNqdW+k2Ycow0sD6ifO/hkcXB8v7eUsWS9ZspVK5JC7CqN6lPyv/GvpItpcFHjXg2SuJW85a0d4TPFKe8RewNwfdK9qiHup7jt8JB5ti9TW7zJlNODka+JtO6Dx5hOm3qWubScwPRoH3jeUWCcuUapZ4QXLKymM0mxj7C4CpWPu3A85aaXSFIG5F5MYfCqgsoAmvHo5f2MuXWxr2Lkhcq6ZVN23MnqdIDidAT2dPHhUOjmzySm7YQhCPFgZ5aewlWgPLT20ISaQBPZ5PZIBCEIAELwkTnGY6PdBt5xeTIsatl4Qc3SJFsSo5YfWdrUB4N5SsdmAK7GQGH6ufDVdVyUuNSny8xMX71KSTNv7GW20zVZnHWtanSxBYWJCg2/nPH4S71s5QYY4gG6aNQ9fIfXaYb1Fm7VHdyfeLED+o8n5fpJ1ck6ihGFNNjPPM9dy1NWO/wC0Ycn+QekjqGXluPmfKOMFl/B5J4/UyyYTLgot3PMxTyrGqiaOiuYWpTHhhbnxGZQbW+7e5+tvrJPMMlLJpA3uD8BfmQ1TCmmlYd8NiFqD+h+f0mh0MMGIfUBcKbEji2qRltNNMiyJTBVywWmiCjsDdVW6kANvyTzvOKORCibAbEn3Tz62Me51hadRvEOJVKa2U2JNm5AAG04wles+IJV0bD6BpcW1FtgSe4N+0MiuNlUQ3VuWCmKFdRstRb/BtjJx8pBAI7gGT2Hy5alMrUUONXBAI8+PjHRwoAsBawincopfBJneZYemNVwW0Aayi6gl+NR/G0h8Rgr2KHUCLhhwRLfhsvejUxCujMtUllZRqBuCNJtwfjtEMsyIDD6NSlgSTpYMFLEnSbfT5RkZbOiyZD5FnLUSEcnw7+6f+k3p/Ke4l96eoU61dQxttsPUfuzP8dgzv7vHPw846yLNnRhv71Mix8wPun9Ja1JWS7XRvVDCKo2EWCxpk+YivRSqvDqD8D3HyN49nYhFUmjnSbb5CEIRpAQhPNUiwPYRKpXA5iH28HjeLlmjHyWUWx5eeXjFsUYka/e8S9SkyyxslJ7OKb3E7mpO1YsIQhJAIQhAAlK631U21jdW/Ay6xrmOXrWplGGxH0PnM+pxerCkP0+X05qTMaxGa+sr+ZZtq2k/1PkD4dyrKbfut2IlQxdGcnFjV+7s9FujKNxLHlHUtT7I9Em9NbMPQi9h8LkfSQxp63C9wAP9ze8x/Kc4FrUWH8ToPle5/KOcoGp9XnqaWl7W2cydb2PvtFOipdj7q2UW51Ha3/POOv8AGNK1KiqGSi4VxvqsQCWBv2v+BjLMssqVMM4BUggn7tjcb32MictzR6SVWqYeo1LEpsyjUA4BUn69pXHiUlYmT5NJy7KaFQeMqq3iqt2IvqWwsDFM0ysbNp1KOV3t6G3cSt9DdZYZMNTo1Kvh1EBBFQFRybWbjiXyhUDi6sGHmpBH1EiWNp0QVfNKOHNIh0ulMB7Ibe9sLWHfeHTmKpVEK0qOkKbaTve+4YtLDisEoViEUmxNrXufI/OQHTmbYh6ul6KpT3GyaRcbd+YxRuNEFnw2H0rb/l566RYQIi0vAWV/N8hGIsHdwovdVbSG+JG8g6uMwuCY0aSMahsSiKzMTba5PpLswkTjaFNqgTXpdlJIW6swHm43t6XgSV3HUWZQ3h6GcbqWBI32v68Sr4ikabg8EHSfnx+MsNGhU8WrTepUZaDIykNzqv7redto36hwXvP6rq+YF/0lE9kqLovPsqzXVSqUyfusGHwcb/iDL19oXzH1mHdA44rVbflP1v8ArLt/iYB3mpal4vaR+19T3Jl8bEAdxEWxy+cpX+J3IF9ifOT+HUAS/wC8cuik9Ls7JJ8d5RLxyYkgnj1gNu8q5t9sWoLwGIXULGcUwq7DeCoW3MUsBxK9jOlQmah8py7bcRdjGeKueDKS4JRK5XWuvwj4SCyesQbHztJ0Tpaae6BlyxqQT2EJqFBCEIAEIQgA1zDLUrIUqKGB8+3qJkHWfQVTDksgL0+zDlfRhNpnFSmGFiLg8gxGXCp8rs0YNRLE+Ovg+aqaaUt/Ov5NHWVMF037pLT7UenqeFdHpDStTcr2DIy3t5bNKvlqA+Hf4fjOTlTSakbNym9yLPhqoVF1b6iFCgXLE9gJJZNXpFStJQug2anbSVJ33Xt5yvVcPUfw6iLp+z1LkVCEV1OxKkn84/XCtTzOg4BC1qVQONuEFwTbbuImMVXYtk5XwNGp+0oU3/qpqT9bRunSOFvemr0G86FV6f4A2/CRXWfVvhUymGBeqdtSKWWmO5JAteQHRuIxeKDrWxFZKQ8gFdiTuoci4Hwjowlt3XwVvmiyZvjXwuwzAse1OtTWo59LrZvwlvwGS06mFDhT4jIG1MTqV7X28t5WsFk9KmbUaQLHlj77n1LNvLflmKZKYRh73zJt22EvhkpMiQ3wlbUovzaLCL4fAooux2vby3Pa08xCqPuyNjXZFjV1kdmFGnqRmbQ5OhGBsSWudPBuNjz5SVZZTeu2KrSrA7UMRSJ8tyQ301D6ytXwWRIYvBLTQ6drnUzEkszebE8+Uhc9T3h/8e//AGmT2KxSuQqsDd7fHSATbz2IkB1DVGqof4UI/wDz/czLPsvErPTWJ0Vif5f7Sy1s2Xm8pmX4SpUJFPz3PoNpL4XpRmNncn0E0Zoxb5Zt081GHJYMlxPjVQAdgeZodCqOJTck6Z8EbAgecs2Cw/ftFwSi+BWee9j2tiwoiVLFLyTE62EHJN5wcNpFwBGuTM9D6piLDsBGbZiOBck/Sc0aRJuePWL0qIHAvbvI3Nk8IZVcTU4A3MSxVasLDUi3IB94X3+MksSxIspAJvbz4lfHSGv3qzsWJ7MZHJKosOFpaBzfvfvLFSa4BlWwFMI5QEnbv6CWDLat0HptN2lnTozZ0PITyezpGUIQhAAhCEACEIQAo/tcy3xMCXAuaTav9pGlv0+kyfputqUg8qbz6CzmkrUmVxdWBBHoRafPGIw5wONam33L7HzU7qfpOXqo7nJLvs14XwXuhSWopRxdKq2I9f73klXoJTUvUJayhLtbgkAKALcm15D5c/7hPO6n1/8AMlsYi1aDpUW/u+8vc27j+85cJeBzVHVO9wukJcbWII27bd50MtN5X6+R1sKq16GJeooK/wCVU94MGIFlPn5S418XTpgGo6pf+JgPjzG7fuVHGWsKa20XPnJfBke61hvsbSu4DOqdZ9NK7gXu4BCC3YMfvH4SWo4kp3Fr/rvNeKW1i5cj2sgYVAfRh8ZDvVC3JIAG5J4AHJk5maDSG+A+siK1IEEHuIzPFtlYPgiF6lpVG0UT4rfyA6V9WfgCJ5vkVOvTZHBs/wB6xN+b7X43nmYYIU6DNQbQUBPugBSRvYr3ntPMC1FGIszoCR8RMcnt7GDdiosbXFNbKTuRYW5lP6grf5TedQ2Hwvc/oJZMwq2Ggc8tKXWxorYoKN1Q7eW39zv9IjHc538DekWDpTKginVzsPna5/OWbCYMXuJxhEVEC+Q39T3/ABjzD1VPpGPll7pD254ivina23ac0/PgGFR7MPz9Jcq+RbXY2ttO9Pc7+QjdaxF+I3xGKuebASxFD5qnr8hG3iMVOnaN1rXGxsPxi1O/C7yLJOl1DsPieZy7l7WuN47XAm3vNEWFu15D4ItMMOpAu25vz3ktlde5IjCnYrcTvCVLVB6iMxSqSKTjuiywCezlTOp3DAEIQgAQhCABPCZyz2iFSt5RcppEqLZxmVPWhW/Mz72h9FfaKAemL1aQ7csg7epHaXwtczl2+ZmGXuluNEeFRinSWZ+IPs9Q6aq/sidtf8hJ4PlLngiGYarrVQEAna47giMev+gfEJxGGFqo3ZF21W5ZfX0kXkXV61rUsWfCrLYLWIsr22Aq+R/m+swZ8LvfD/g9Pwy5YWjTDboFYcbbA+ajgfKOsXllKrbxEV9G41C9ifKRjVHWy1VNuzrY3HmDwwjzC1drI4Itx3+FjF48kbplWvg9ymqGdwLALZVAFgAB2EeY5T4b25sfyjPB0RSJNjdtzeL/AOLKTaxmvfFLkok2S2W4jxsGDydNv9y/+ozFS4i/TdVbOgGkX1WJ89jInOEIdlL6QDtb+wl8uZKCn+CsVzRziEWxXkNyPOR1ZygsTqck28wDwNo4o6mOmkpJ7u3b1udlErPUvWlHCAph2FbEm4NQb06X9H8TevaYPdqHUOvkdxEZdWZp4A8FSDXce93NNT+6T/Ee/lIbIsJ4R1N979ZCjBO96lQsS1ySeSTvcx/gczdQEqe9bhu9vj3mv0lCG2H5Lp88lqw2NZjz3lhy6ra1xfiQOV4YEBh3ljwVMLa/cxF0OfRL+Pcb8AdvyiDVLji2/wD6nq2XVffvG9LMAzEWsJNi6Fi3O+484ktQX8797bRNrb+ZnSMALCRZah3SxYItYARJ8SeAdvSNqRM4U6WJhYUSa4gkbkm06aq1o2oVL7xbXvB9BQ5wYMVOxB8ohScxVjeSihP4SpcRxIzL34kmJ2dPLdHk581TPYQhNBQ4Z7RF69+Imq3YxXSJlc3IvSQkiE8zoiwnr7/+JwxPlb47xVUWuzkMB2iLIT6RUNc2PziGMxOgX2AHnyZVoYu+BpiaOkXvv5kzO+ssnpV7uoC1BzYbP8fX1lozDPCwO1gJTc1zK5KJueWI4UfHzmaUueDTGPHJH5D1JisP/khldL/sa+6/BGPHHYywnqGh/rJWwr/AvT+R2aZxmlctpQcn3m+J8/gIrhauKtpWs2n+FveH0MJ4YzSciEufaahh80Vv2eMpn4uVP0aOkxL/APWo/HxaX95j9XKKzblkB9EC/lOB09XP+rb5mJekxP8AuS1P4N0yTMVWuuvE0CW90KKqsxJ4AA9Yz9ofUuHwLhqlN6juLhQ2lPLc8zNelvZ/iKtVanjaVpsGLM1gLG/c+k0nrKhgsToNesGKCwFL3yfwteaI48cYbbtWJp7jLs163xmPvTpDw6R/cpjSn+48n5mK5N0npYGp7zfgJZsqywcKth2Gw+EmKGXAbniLlm42wVIfHGokVSyoaeLn18p3TyFCblB9JPYfCIeLmOjQUCJqxgwoYYKuwjj7I3u3tvxOHqdpxRrm4JJ24kUFWSGPTQAPONFQdoYqvce8Z6FHbiRJgeLOWq2M6LAThxqkE2dVKgA2nGGTVO1wwtF8Mum0lBZ2i2Eb16h7R0xveJ6RJkFhgax7x7SaNkURyklC2SmDeTKm4lfwVTeTeEO06Wkl4MeZc2LQnsJ0DON6U6aewmNfSXl2c9pyOJ7CCAR7n5SC6j5HyhCKl0Pj2UzN/wBmP6pXKH3KnxP5GEJjl2bV0Vr/AFj/AEr+Qk7h/un4whLZel/hXH0KmPsLzCEzy+lDiQb9kfiPyMa0P1EISGU8lgw33f8AnlHdX7kISSqFcB92A5MISxIlVidPkQhKslHmP5Hxi6fdhCUkQJV/7RWhCEkByf0njdoQkohHS8TkzyEl9ko7o/eEdL3nsJKKMdYXmTmE+7PYTdpfqM2foXhCE6h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1930" name="AutoShape 10" descr="data:image/jpg;base64,/9j/4AAQSkZJRgABAQAAAQABAAD/2wCEAAkGBhQSERUUExIUFBUVFRQXFxUUEhQUFBQUFBQVFBQUFBQXHCYeFxkjGRUUHy8gIycpLCwsFR4xNTAqNSYsLCkBCQoKDgwOGg8PGjQlHyQpLCwsKiwsLCwsLCwsLCwsKSkpKSwsKSwsLCwsLCkpKSksLCwpKSkpLCksLCwsLCwsKf/AABEIAMEBBgMBIgACEQEDEQH/xAAcAAABBQEBAQAAAAAAAAAAAAAAAwQFBgcCAQj/xAA+EAACAQIFAgMFBQYFBAMAAAABAgADEQQFEiExBkETUWEHInGBkRQyobHBM0JSYnLRFSNDgvBTkuHxc5Oi/8QAGgEAAgMBAQAAAAAAAAAAAAAAAAMBAgQFBv/EACkRAAICAQQBAwMFAQAAAAAAAAABAhEDBBIhMUETIlEyYYEFFCNCcZH/2gAMAwEAAhEDEQA/ANxhCEACEIQAIQhAAnkSfEATj7WPOLeWKJ2scwiVKsG4MVl001aICEISQCEIQAIQhAAhCEACEIQAIQhAAhCEACEIQAIQhAAhCEACEIQAIQhAAhCEACEIQAJ4Z7PDACqZvmRVj8YzoZ35mHVtHRUv2YXlVrMfOeeyuUZs72DFCcEy64POgHG+0taNcX85lGCcjvNC6ax/iUQDyux/Sa9BmbbizJrcCh7kS8J4J7Oscw4qVABcxk+aL5xDqnFeHh2Yeg+sz+jnZ4JnN1WpeOW1G/TaT1o7jSsHmQc27x5M9yzMiK1Mg7FgPrNCEdpMzyxd+BWpwelI9hCE2GUIQhAAhCEACI18UqC7MAPUxvmmaLRQsx4Ew3rLripWdgGst+AZnyZqe2PY7HicuX0almPtNwlI21Fv6YvlvtBwtbh9PxnzTi8ebwpZkwGxIlf5e7GOGO6PrXDZhTqfcdW+BjifKWXdaYigbpUP1l16Z9ttZagXEAMhIF+4jFOS+pC3CP8AVm8QjTLcySvTWpTN1YXjuNTvlCmq7CEISSAhCEACEIQAIQnLPaQ3QHUIzq5hbtOcPmqsdPBi/VhdWX9OVXRH9YYHXQJHKb/LvM2q1d7TY6tMMpB4II+sxfqOh4VV14sx+k5mux1NSXk6v6dktOAuKo0gjkHf58S2dA44tUqL5qD9DaZ7g8VcMPNfxBB/vLZ7O3ZK7FwVVlIBOw+pmXAtuWLNerSeKSNOE9idOup4YH4Gd3noU0+jzhWfaDVthD6sJlYqG97zSPaY9sOv9X6TLkr32nE1Xuys9D+n8YfyTWWY0609GX85tCcCYnklAvXpoP3mH0BvNsUTR+nqtxj/AFL6onUIQnUOUEIQgASL6izkYai1Q9uJKSl9f4ZqwWkODzEZ57IWhuKO6VGYdR9ZVsUSADp9JU6mFdjwZtGA6NpKliBeNsT0pTvsBOYs0o8pHVjCL4MQxuXMN7RnosJqHVOUqi8TNsZs03afN6iMmowqHuQ1CTyLIIm01oxtJKzUPY/1waVUYeq3uNxc8Gb2jAi43vPjahVZWBUkEcW5m8+x3rSriA1CtclBdSebRX0S+zLP3K/JqUJ4J7HCghCEACEIQAJFZvjdO0lZVOsVK+8OCJl1bax2h+nipZEmNa+bC/MicZmZBDKbEbj5SFqZpbkxjUzPVtOI5yZ3o4Yo2fK8YKtFHH7yg/PvM59oWBH2gn+JQZZPZzmGvDmmeabfgdxIj2prbSw50EfjOhnfqYIy+6OXg/iztf6UbB43wzamoLd3Ivb0QcX9TJTKsGr4qmK+qoC9jrYm4PHfiRGUuNSX4uL/AFliYkKGsS1KorDb92+8xNO/8N01x7vKLdnvQ6BDUwerD1kBZfDYhGI30st7b+clOjM7bFYRKjizglX/AKl2J+c56g6hWhhgwIL1FApKOWdht8he5PpO+kco+y4VUY+8bux/mbczqw2rL7eq5OK728lf9qOIHhonckn8Jli4dr8y39aZv42Iax2XYSsq852Se6cpI7+li8eNItXs8w98YvfSrGa3M29lmHvVqv5KFv8AGaTOholUG/ucnXyvL+D2EITcYQhCEAPGMjMTRBNzH9dtpWc3x5QG0w6mdcGjBByfAwxeYlK2ntHd7iUmrmJepf1lpwGIJWcxTs6uykiv9aYXUhtMjxuXG5m5ZvhdYtKXjOnyxsq3J9I3Dm9OTRMscckfcZhUoldpZelfZxicawKrpTu5G1vSaV0p7JFLCriBfuFmp4TCLTUKihQOwFp1ISlNccHIyKMXS5KT0z7IcJhgC6+K/m3HyEt+EyWjSbVTpIh4uqgG0eznVGbYrsU5NnQns8BnsYVOWMINPIuV2B3CEIwAkZ1DgvEosO43Ek5yy3lMkVOLiy0JbZJmFZnTIYyMSoLy59bZOadRiBtz8jM/xNWxnChDuJ6bHNTipGh+zPH2xbJ2dD9V3kx7TqXuoexDCUnoHMPDxtJm2DEp/wBwsPxmm9e5d4uEYgXKe98u81KN4JR+Gc7NUNUn8mL0yUOpeQb25Bt6djLLk/Ug8YUdIuVuS3ckA6fWROW5DVrP/lIzev7o+JjrqXpWrhfCq7ahuWAPu24uYiKb6GaiMVST/BcugOnFqr9prHWwdlpqSStNVNtgfWXbNH00XI/hP5Sq5ViqeGUMHILqGamAWTUwBLAdj8IlmXVOtSpL2PNktNUcsYY9tcnNcXuvwZzjXOo99zGSqZamwGHY/fdPiIrT6TFQf5VVH9ODMKbSO1HU435LH7MF00HPctLfUxZErfRuWvRpsrixv+EnSs04pzUKRys9SyNnjZgwhTztb2aNMQkg8dW0xctTkg+y0MMZlyGZJ/FOxjFPBEoH+JbRXCZiQeZda+fks9F8MueKxIAlYx/vkidPmeocxJWHN4rJl9QZhxemRYyRQbwbMlpbXjnF4rsNyYngejmrPqfZfKKUHJ8GqUlBXIVy+scQbKNu5lty7Ikp72ufMxXLMpSitlW0fzq4dMlzI5WfUb3UegCwheeEzb0ZAZpwDPDPAIhu2B2jTuJhZ3aMi2B4xhPSsINSA6hCEYAQhCAFX63wOpA1vMGYrmeF0ORafROY4QVKbKe4/GYx1TllmO3vXtb1nI1MfTy7vDOxoctx2vwV/K1dqiBAS+oaQPMHabvjMaBQAr2XUoDKNySRuqgcyhdM4FMEodgHxDj3VNrIO5Y/uiQvVHtCJJWg2urw1fsvmtBew/m9JMJd15FaifqyVeC1Zt1fTwq6QVw4tsigPXb5cL85Sc06x+2K1NQVH3i1RtTNp7G3HN5U3pFySzFmO5JJJJ9SYpg6Phks50ghl2594EbSXFV2UUa5JSt1RWFBBTrOVX3bBitudtt5DtnNcn9q/wD9j/3jPLGOl1FPVyQxHl2MlMFQV0DabX+J3lmo4+ykXZ5Q6gxC/wCox+LavwYGTGA6xII8RFJ8xek/yYXX8JCVsOodUsQWv+EW/wALYeo8jKS2MuqZrHTHWQqe6r6yP9KqQlW38j/df4S14XNqdW+k2Ycow0sD6ifO/hkcXB8v7eUsWS9ZspVK5JC7CqN6lPyv/GvpItpcFHjXg2SuJW85a0d4TPFKe8RewNwfdK9qiHup7jt8JB5ti9TW7zJlNODka+JtO6Dx5hOm3qWubScwPRoH3jeUWCcuUapZ4QXLKymM0mxj7C4CpWPu3A85aaXSFIG5F5MYfCqgsoAmvHo5f2MuXWxr2Lkhcq6ZVN23MnqdIDidAT2dPHhUOjmzySm7YQhCPFgZ5aewlWgPLT20ISaQBPZ5PZIBCEIAELwkTnGY6PdBt5xeTIsatl4Qc3SJFsSo5YfWdrUB4N5SsdmAK7GQGH6ufDVdVyUuNSny8xMX71KSTNv7GW20zVZnHWtanSxBYWJCg2/nPH4S71s5QYY4gG6aNQ9fIfXaYb1Fm7VHdyfeLED+o8n5fpJ1ck6ihGFNNjPPM9dy1NWO/wC0Ycn+QekjqGXluPmfKOMFl/B5J4/UyyYTLgot3PMxTyrGqiaOiuYWpTHhhbnxGZQbW+7e5+tvrJPMMlLJpA3uD8BfmQ1TCmmlYd8NiFqD+h+f0mh0MMGIfUBcKbEji2qRltNNMiyJTBVywWmiCjsDdVW6kANvyTzvOKORCibAbEn3Tz62Me51hadRvEOJVKa2U2JNm5AAG04wles+IJV0bD6BpcW1FtgSe4N+0MiuNlUQ3VuWCmKFdRstRb/BtjJx8pBAI7gGT2Hy5alMrUUONXBAI8+PjHRwoAsBawincopfBJneZYemNVwW0Aayi6gl+NR/G0h8Rgr2KHUCLhhwRLfhsvejUxCujMtUllZRqBuCNJtwfjtEMsyIDD6NSlgSTpYMFLEnSbfT5RkZbOiyZD5FnLUSEcnw7+6f+k3p/Ke4l96eoU61dQxttsPUfuzP8dgzv7vHPw846yLNnRhv71Mix8wPun9Ja1JWS7XRvVDCKo2EWCxpk+YivRSqvDqD8D3HyN49nYhFUmjnSbb5CEIRpAQhPNUiwPYRKpXA5iH28HjeLlmjHyWUWx5eeXjFsUYka/e8S9SkyyxslJ7OKb3E7mpO1YsIQhJAIQhAAlK631U21jdW/Ay6xrmOXrWplGGxH0PnM+pxerCkP0+X05qTMaxGa+sr+ZZtq2k/1PkD4dyrKbfut2IlQxdGcnFjV+7s9FujKNxLHlHUtT7I9Em9NbMPQi9h8LkfSQxp63C9wAP9ze8x/Kc4FrUWH8ToPle5/KOcoGp9XnqaWl7W2cydb2PvtFOipdj7q2UW51Ha3/POOv8AGNK1KiqGSi4VxvqsQCWBv2v+BjLMssqVMM4BUggn7tjcb32MictzR6SVWqYeo1LEpsyjUA4BUn69pXHiUlYmT5NJy7KaFQeMqq3iqt2IvqWwsDFM0ysbNp1KOV3t6G3cSt9DdZYZMNTo1Kvh1EBBFQFRybWbjiXyhUDi6sGHmpBH1EiWNp0QVfNKOHNIh0ulMB7Ibe9sLWHfeHTmKpVEK0qOkKbaTve+4YtLDisEoViEUmxNrXufI/OQHTmbYh6ul6KpT3GyaRcbd+YxRuNEFnw2H0rb/l566RYQIi0vAWV/N8hGIsHdwovdVbSG+JG8g6uMwuCY0aSMahsSiKzMTba5PpLswkTjaFNqgTXpdlJIW6swHm43t6XgSV3HUWZQ3h6GcbqWBI32v68Sr4ikabg8EHSfnx+MsNGhU8WrTepUZaDIykNzqv7redto36hwXvP6rq+YF/0lE9kqLovPsqzXVSqUyfusGHwcb/iDL19oXzH1mHdA44rVbflP1v8ArLt/iYB3mpal4vaR+19T3Jl8bEAdxEWxy+cpX+J3IF9ifOT+HUAS/wC8cuik9Ls7JJ8d5RLxyYkgnj1gNu8q5t9sWoLwGIXULGcUwq7DeCoW3MUsBxK9jOlQmah8py7bcRdjGeKueDKS4JRK5XWuvwj4SCyesQbHztJ0Tpaae6BlyxqQT2EJqFBCEIAEIQgA1zDLUrIUqKGB8+3qJkHWfQVTDksgL0+zDlfRhNpnFSmGFiLg8gxGXCp8rs0YNRLE+Ovg+aqaaUt/Ov5NHWVMF037pLT7UenqeFdHpDStTcr2DIy3t5bNKvlqA+Hf4fjOTlTSakbNym9yLPhqoVF1b6iFCgXLE9gJJZNXpFStJQug2anbSVJ33Xt5yvVcPUfw6iLp+z1LkVCEV1OxKkn84/XCtTzOg4BC1qVQONuEFwTbbuImMVXYtk5XwNGp+0oU3/qpqT9bRunSOFvemr0G86FV6f4A2/CRXWfVvhUymGBeqdtSKWWmO5JAteQHRuIxeKDrWxFZKQ8gFdiTuoci4Hwjowlt3XwVvmiyZvjXwuwzAse1OtTWo59LrZvwlvwGS06mFDhT4jIG1MTqV7X28t5WsFk9KmbUaQLHlj77n1LNvLflmKZKYRh73zJt22EvhkpMiQ3wlbUovzaLCL4fAooux2vby3Pa08xCqPuyNjXZFjV1kdmFGnqRmbQ5OhGBsSWudPBuNjz5SVZZTeu2KrSrA7UMRSJ8tyQ301D6ytXwWRIYvBLTQ6drnUzEkszebE8+Uhc9T3h/8e//AGmT2KxSuQqsDd7fHSATbz2IkB1DVGqof4UI/wDz/czLPsvErPTWJ0Vif5f7Sy1s2Xm8pmX4SpUJFPz3PoNpL4XpRmNncn0E0Zoxb5Zt081GHJYMlxPjVQAdgeZodCqOJTck6Z8EbAgecs2Cw/ftFwSi+BWee9j2tiwoiVLFLyTE62EHJN5wcNpFwBGuTM9D6piLDsBGbZiOBck/Sc0aRJuePWL0qIHAvbvI3Nk8IZVcTU4A3MSxVasLDUi3IB94X3+MksSxIspAJvbz4lfHSGv3qzsWJ7MZHJKosOFpaBzfvfvLFSa4BlWwFMI5QEnbv6CWDLat0HptN2lnTozZ0PITyezpGUIQhAAhCEACEIQAo/tcy3xMCXAuaTav9pGlv0+kyfputqUg8qbz6CzmkrUmVxdWBBHoRafPGIw5wONam33L7HzU7qfpOXqo7nJLvs14XwXuhSWopRxdKq2I9f73klXoJTUvUJayhLtbgkAKALcm15D5c/7hPO6n1/8AMlsYi1aDpUW/u+8vc27j+85cJeBzVHVO9wukJcbWII27bd50MtN5X6+R1sKq16GJeooK/wCVU94MGIFlPn5S418XTpgGo6pf+JgPjzG7fuVHGWsKa20XPnJfBke61hvsbSu4DOqdZ9NK7gXu4BCC3YMfvH4SWo4kp3Fr/rvNeKW1i5cj2sgYVAfRh8ZDvVC3JIAG5J4AHJk5maDSG+A+siK1IEEHuIzPFtlYPgiF6lpVG0UT4rfyA6V9WfgCJ5vkVOvTZHBs/wB6xN+b7X43nmYYIU6DNQbQUBPugBSRvYr3ntPMC1FGIszoCR8RMcnt7GDdiosbXFNbKTuRYW5lP6grf5TedQ2Hwvc/oJZMwq2Ggc8tKXWxorYoKN1Q7eW39zv9IjHc538DekWDpTKginVzsPna5/OWbCYMXuJxhEVEC+Q39T3/ABjzD1VPpGPll7pD254ivina23ac0/PgGFR7MPz9Jcq+RbXY2ttO9Pc7+QjdaxF+I3xGKuebASxFD5qnr8hG3iMVOnaN1rXGxsPxi1O/C7yLJOl1DsPieZy7l7WuN47XAm3vNEWFu15D4ItMMOpAu25vz3ktlde5IjCnYrcTvCVLVB6iMxSqSKTjuiywCezlTOp3DAEIQgAQhCABPCZyz2iFSt5RcppEqLZxmVPWhW/Mz72h9FfaKAemL1aQ7csg7epHaXwtczl2+ZmGXuluNEeFRinSWZ+IPs9Q6aq/sidtf8hJ4PlLngiGYarrVQEAna47giMev+gfEJxGGFqo3ZF21W5ZfX0kXkXV61rUsWfCrLYLWIsr22Aq+R/m+swZ8LvfD/g9Pwy5YWjTDboFYcbbA+ajgfKOsXllKrbxEV9G41C9ifKRjVHWy1VNuzrY3HmDwwjzC1drI4Itx3+FjF48kbplWvg9ymqGdwLALZVAFgAB2EeY5T4b25sfyjPB0RSJNjdtzeL/AOLKTaxmvfFLkok2S2W4jxsGDydNv9y/+ozFS4i/TdVbOgGkX1WJ89jInOEIdlL6QDtb+wl8uZKCn+CsVzRziEWxXkNyPOR1ZygsTqck28wDwNo4o6mOmkpJ7u3b1udlErPUvWlHCAph2FbEm4NQb06X9H8TevaYPdqHUOvkdxEZdWZp4A8FSDXce93NNT+6T/Ee/lIbIsJ4R1N979ZCjBO96lQsS1ySeSTvcx/gczdQEqe9bhu9vj3mv0lCG2H5Lp88lqw2NZjz3lhy6ra1xfiQOV4YEBh3ljwVMLa/cxF0OfRL+Pcb8AdvyiDVLji2/wD6nq2XVffvG9LMAzEWsJNi6Fi3O+484ktQX8797bRNrb+ZnSMALCRZah3SxYItYARJ8SeAdvSNqRM4U6WJhYUSa4gkbkm06aq1o2oVL7xbXvB9BQ5wYMVOxB8ohScxVjeSihP4SpcRxIzL34kmJ2dPLdHk581TPYQhNBQ4Z7RF69+Imq3YxXSJlc3IvSQkiE8zoiwnr7/+JwxPlb47xVUWuzkMB2iLIT6RUNc2PziGMxOgX2AHnyZVoYu+BpiaOkXvv5kzO+ssnpV7uoC1BzYbP8fX1lozDPCwO1gJTc1zK5KJueWI4UfHzmaUueDTGPHJH5D1JisP/khldL/sa+6/BGPHHYywnqGh/rJWwr/AvT+R2aZxmlctpQcn3m+J8/gIrhauKtpWs2n+FveH0MJ4YzSciEufaahh80Vv2eMpn4uVP0aOkxL/APWo/HxaX95j9XKKzblkB9EC/lOB09XP+rb5mJekxP8AuS1P4N0yTMVWuuvE0CW90KKqsxJ4AA9Yz9ofUuHwLhqlN6juLhQ2lPLc8zNelvZ/iKtVanjaVpsGLM1gLG/c+k0nrKhgsToNesGKCwFL3yfwteaI48cYbbtWJp7jLs163xmPvTpDw6R/cpjSn+48n5mK5N0npYGp7zfgJZsqywcKth2Gw+EmKGXAbniLlm42wVIfHGokVSyoaeLn18p3TyFCblB9JPYfCIeLmOjQUCJqxgwoYYKuwjj7I3u3tvxOHqdpxRrm4JJ24kUFWSGPTQAPONFQdoYqvce8Z6FHbiRJgeLOWq2M6LAThxqkE2dVKgA2nGGTVO1wwtF8Mum0lBZ2i2Eb16h7R0xveJ6RJkFhgax7x7SaNkURyklC2SmDeTKm4lfwVTeTeEO06Wkl4MeZc2LQnsJ0DON6U6aewmNfSXl2c9pyOJ7CCAR7n5SC6j5HyhCKl0Pj2UzN/wBmP6pXKH3KnxP5GEJjl2bV0Vr/AFj/AEr+Qk7h/un4whLZel/hXH0KmPsLzCEzy+lDiQb9kfiPyMa0P1EISGU8lgw33f8AnlHdX7kISSqFcB92A5MISxIlVidPkQhKslHmP5Hxi6fdhCUkQJV/7RWhCEkByf0njdoQkohHS8TkzyEl9ko7o/eEdL3nsJKKMdYXmTmE+7PYTdpfqM2foXhCE6h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32" name="Picture 12" descr="http://t0.gstatic.com/images?q=tbn:ANd9GcSy_eX0h0nO63KiCmPh73UT7J-K9ybVpTqWwo-MYfjKQK9zFR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4185226" cy="313488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4716016" y="2727324"/>
            <a:ext cx="3807149" cy="350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recaudación de contribuciones y la realización de gastos de campaña podrá ser adelantada por lo partidos, movimientos políticos y grupos significativos de ciudadanos, </a:t>
            </a:r>
            <a:r>
              <a:rPr lang="es-CO" b="1" dirty="0" smtClean="0"/>
              <a:t>durante los (6) meses anteriores</a:t>
            </a:r>
            <a:r>
              <a:rPr lang="es-CO" dirty="0" smtClean="0"/>
              <a:t> a la fecha de votación. </a:t>
            </a:r>
            <a:r>
              <a:rPr lang="es-CO" u="sng" dirty="0" smtClean="0"/>
              <a:t>Los candidatos, por su parte, solo podrán hacerlo a partir de su inscripción. </a:t>
            </a:r>
          </a:p>
          <a:p>
            <a:pPr algn="just"/>
            <a:endParaRPr lang="es-CO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72009"/>
            <a:ext cx="7772400" cy="908719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Reforma Política (Ley 1475/2011, art 20)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556792"/>
            <a:ext cx="4680520" cy="427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Recursos propios de origen PRIVADO que los partidos destinen para el financiamiento de las campañas en que participen.</a:t>
            </a:r>
          </a:p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Créditos o aportes que provengan del patrimonio de los candidatos, de sus  conyugues o de sus compañeros permanentes o de sus parientes </a:t>
            </a:r>
            <a:r>
              <a:rPr lang="es-CO" sz="1400" u="sng" dirty="0" smtClean="0"/>
              <a:t>hasta el  cuarto grado de consanguinidad.</a:t>
            </a:r>
          </a:p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Contribuciones, donaciones y créditos, en dinero o en especie, que realicen  los particulares.</a:t>
            </a:r>
          </a:p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Créditos obtenidos en entidades financieras legalmente autorizadas.</a:t>
            </a:r>
          </a:p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Ingresos originados en actos públicos, publicaciones y/o cualquier otra  actividad lucrativa.</a:t>
            </a:r>
          </a:p>
          <a:p>
            <a:pPr marL="179388" indent="-179388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400" dirty="0" smtClean="0"/>
              <a:t>Financiación estatal.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85313" y="1043444"/>
            <a:ext cx="545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Fuentes de Financiación Campañas Electorales:</a:t>
            </a:r>
          </a:p>
        </p:txBody>
      </p:sp>
      <p:pic>
        <p:nvPicPr>
          <p:cNvPr id="1026" name="Picture 2" descr="http://t3.gstatic.com/images?q=tbn:ANd9GcSjJ5t8sI-kmDSZtIrh9AIBxBUPNvUJA5IF8T_p-5hkcKAwNSSF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528392" cy="4392488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84003" y="144017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Reforma Política (Ley 1475 2011)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31857" y="908720"/>
            <a:ext cx="457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Financiación Prohibida (artículo 27)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99592" y="134076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de gobiernos o personas naturales o jurídicas EXTRANJERAS 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que se derivan de actividades ilícitas.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personas titulares del derecho de dominio, respecto de bienes en proceso de extinción de dominio.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contribuciones anónimas.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de personas naturales con proceso penal por delitos relacionados con la financiación, pertenencia o promoción de grupos armados ilegales, narcotráfico, delitos contra la administración pública, contra los mecanismos de participación democrática y de lesa humanidad.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que provengan de personas que desempeñen funciones públicas (Numeral 6).</a:t>
            </a:r>
          </a:p>
          <a:p>
            <a:pPr marL="179388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CO" sz="1600" dirty="0" smtClean="0"/>
              <a:t>Las de personas naturales o jurídicas cuyos ingresos en el año anterior se hayan originado en más de 50% de contratos o subsidios estatales; que administren recursos públicos o parafiscales, o que tengan licencias o permisos para explotar monopolios estatales o juegos de suerte y azar.</a:t>
            </a:r>
            <a:endParaRPr lang="es-CO" sz="1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144017"/>
            <a:ext cx="7772400" cy="908719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Reforma Política (Ley 1475 2011, art 23)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4538" y="908720"/>
            <a:ext cx="713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Límites a la Financiación Privada de las Campañas Electorales:</a:t>
            </a:r>
          </a:p>
        </p:txBody>
      </p:sp>
      <p:pic>
        <p:nvPicPr>
          <p:cNvPr id="78850" name="Picture 2" descr="http://t3.gstatic.com/images?q=tbn:ANd9GcQV3Luw_dFvy35xseDJhsT5pKjFov6DSaIs_V1AdIzQAg9aEA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00" y="1309363"/>
            <a:ext cx="5112568" cy="4999957"/>
          </a:xfrm>
          <a:prstGeom prst="star10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95536" y="1628800"/>
            <a:ext cx="21602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Créditos y recursos de Fuente 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Privada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 </a:t>
            </a:r>
          </a:p>
          <a:p>
            <a:pPr algn="ctr"/>
            <a:r>
              <a:rPr lang="es-CO" sz="1600" dirty="0" smtClean="0"/>
              <a:t>Gastos </a:t>
            </a:r>
          </a:p>
          <a:p>
            <a:pPr algn="ctr"/>
            <a:r>
              <a:rPr lang="es-CO" sz="1600" dirty="0" smtClean="0"/>
              <a:t>Campaña</a:t>
            </a:r>
            <a:endParaRPr lang="es-CO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21989" y="1530658"/>
            <a:ext cx="2658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Contribuciones 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y donaciones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 Individuales 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 </a:t>
            </a:r>
          </a:p>
          <a:p>
            <a:pPr algn="ctr"/>
            <a:r>
              <a:rPr lang="es-CO" dirty="0" smtClean="0"/>
              <a:t>10%  del limite de gastos </a:t>
            </a:r>
          </a:p>
          <a:p>
            <a:pPr algn="ctr"/>
            <a:r>
              <a:rPr lang="es-CO" dirty="0" smtClean="0"/>
              <a:t>de Campaña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02569" y="4941168"/>
            <a:ext cx="2561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Aportes en </a:t>
            </a:r>
          </a:p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Recursos Propios </a:t>
            </a:r>
          </a:p>
          <a:p>
            <a:pPr algn="ctr"/>
            <a:r>
              <a:rPr lang="es-CO" sz="1600" b="1" i="1" dirty="0" smtClean="0">
                <a:solidFill>
                  <a:schemeClr val="accent2">
                    <a:lumMod val="75000"/>
                  </a:schemeClr>
                </a:solidFill>
              </a:rPr>
              <a:t>(no límites individuales)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 </a:t>
            </a:r>
          </a:p>
          <a:p>
            <a:pPr algn="ctr"/>
            <a:r>
              <a:rPr lang="es-CO" dirty="0" smtClean="0"/>
              <a:t>Gastos Campaña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496" y="4221088"/>
            <a:ext cx="35283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</a:rPr>
              <a:t>Aportes Cónyuge, </a:t>
            </a:r>
          </a:p>
          <a:p>
            <a:pPr algn="ctr"/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</a:rPr>
              <a:t>compañero Permanente </a:t>
            </a:r>
          </a:p>
          <a:p>
            <a:pPr algn="ctr"/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</a:rPr>
              <a:t>o Parientes 4to. Grado Consanguinidad</a:t>
            </a:r>
          </a:p>
          <a:p>
            <a:pPr algn="ctr"/>
            <a:r>
              <a:rPr lang="es-CO" sz="1400" b="1" i="1" dirty="0" smtClean="0">
                <a:solidFill>
                  <a:schemeClr val="accent2">
                    <a:lumMod val="75000"/>
                  </a:schemeClr>
                </a:solidFill>
              </a:rPr>
              <a:t>(no límites individuales)</a:t>
            </a:r>
          </a:p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 </a:t>
            </a:r>
          </a:p>
          <a:p>
            <a:pPr algn="ctr"/>
            <a:r>
              <a:rPr lang="es-CO" dirty="0" smtClean="0"/>
              <a:t>Gastos Campaña</a:t>
            </a:r>
            <a:endParaRPr lang="es-CO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O" dirty="0" smtClean="0"/>
          </a:p>
          <a:p>
            <a:pPr lvl="1">
              <a:buNone/>
            </a:pPr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/>
              <a:t>Administración de los recursos de la campaña </a:t>
            </a:r>
            <a:br>
              <a:rPr lang="es-CO" sz="2400" dirty="0" smtClean="0"/>
            </a:br>
            <a:r>
              <a:rPr lang="es-CO" sz="2400" dirty="0" smtClean="0"/>
              <a:t>(Reforma  </a:t>
            </a:r>
            <a:r>
              <a:rPr lang="es-CO" sz="2400" dirty="0" err="1" smtClean="0"/>
              <a:t>Politica</a:t>
            </a:r>
            <a:r>
              <a:rPr lang="es-CO" sz="2400" dirty="0" smtClean="0"/>
              <a:t> Ley 1475/2011, art 25)</a:t>
            </a:r>
            <a:endParaRPr lang="es-CO" sz="24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500034" y="1214422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28746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600" dirty="0" smtClean="0">
                <a:latin typeface="+mj-lt"/>
              </a:rPr>
              <a:t>Sumas máximas de dinero que pueden invertir por todo concepto en las campañas electorales, los candidatos a </a:t>
            </a:r>
            <a:r>
              <a:rPr lang="es-MX" sz="1600" u="sng" dirty="0" smtClean="0">
                <a:latin typeface="+mj-lt"/>
              </a:rPr>
              <a:t>Gobernación, Alcaldía (distritales y municipales</a:t>
            </a:r>
            <a:r>
              <a:rPr lang="es-MX" sz="1600" dirty="0" smtClean="0">
                <a:latin typeface="+mj-lt"/>
              </a:rPr>
              <a:t>).</a:t>
            </a:r>
            <a:endParaRPr lang="es-CO" sz="16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2478504"/>
          <a:ext cx="40995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93"/>
                <a:gridCol w="1644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Censo Electoral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Gobernación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Superior</a:t>
                      </a:r>
                      <a:r>
                        <a:rPr lang="es-CO" sz="1400" baseline="0" dirty="0" smtClean="0"/>
                        <a:t> a Un Millón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$1.646.000.000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750.001 y 1 millón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$1.263.000.000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500.001 y 750.000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$878.000.000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100.001 y 500.000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$659.000.000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Igual o inferior a 100.000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$548.000.000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860032" y="2478504"/>
          <a:ext cx="39868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80"/>
                <a:gridCol w="1644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Censo Electoral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Alcaldía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Alcalde Bogotá D. C.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$1.646.000.000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Superior</a:t>
                      </a:r>
                      <a:r>
                        <a:rPr lang="es-CO" sz="1400" baseline="0" dirty="0" smtClean="0"/>
                        <a:t> a 500 mil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$1.318.000.000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250.001 y 500.000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$745.000.000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100.001 y 250.000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$659.000.000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50.001 y 100.000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$330.000.000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25.001 y 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 $110.000.000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Inferior</a:t>
                      </a:r>
                      <a:r>
                        <a:rPr lang="es-CO" sz="1400" baseline="0" dirty="0" smtClean="0"/>
                        <a:t> o igual a 25.000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$58.000.000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832048" y="489665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Resolución 0078 del 22/02/11 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8032" y="126295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600" dirty="0" smtClean="0">
                <a:latin typeface="+mj-lt"/>
              </a:rPr>
              <a:t>Sumas máximas de dinero que pueden invertir por todo concepto en las campañas electorales, los candidatos a Concejos municipales y distritales, Asambleas departamentales y JAL.</a:t>
            </a:r>
            <a:endParaRPr lang="es-CO" sz="16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2309971"/>
          <a:ext cx="4147186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93"/>
                <a:gridCol w="1692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Censo Electoral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Asambleas </a:t>
                      </a:r>
                    </a:p>
                    <a:p>
                      <a:pPr algn="ctr"/>
                      <a:r>
                        <a:rPr lang="es-CO" sz="1400" dirty="0" smtClean="0"/>
                        <a:t>(Cada candidato)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Superior</a:t>
                      </a:r>
                      <a:r>
                        <a:rPr lang="es-CO" sz="1400" baseline="0" dirty="0" smtClean="0"/>
                        <a:t> a Un Millón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$176.000.000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750.001 y 1 millón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$157.000.000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500.001 y 750.000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$138.000.000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100.001 y 500.000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$122.000.000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Igual o inferior a 100.000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$102.000.000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932040" y="2309971"/>
          <a:ext cx="4034473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80"/>
                <a:gridCol w="1692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Censo Electoral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Concejo</a:t>
                      </a:r>
                    </a:p>
                    <a:p>
                      <a:pPr algn="ctr"/>
                      <a:r>
                        <a:rPr lang="es-CO" sz="1400" dirty="0" smtClean="0"/>
                        <a:t>(Cada candidato)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Bogotá D. C.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$240.000.000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Superior</a:t>
                      </a:r>
                      <a:r>
                        <a:rPr lang="es-CO" sz="1400" baseline="0" dirty="0" smtClean="0"/>
                        <a:t> a 500 mil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$127.000.000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250.001 y 500.000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$83.000.000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100.001 y 250.000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$71.000.000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50.001 y 100.000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$40.000.000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25.001 y 50.000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$16.000.000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Inferior</a:t>
                      </a:r>
                      <a:r>
                        <a:rPr lang="es-CO" sz="1400" baseline="0" dirty="0" smtClean="0"/>
                        <a:t> o igual a 25.000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$11.000.000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3528" y="490225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/>
              <a:t>JAL: </a:t>
            </a:r>
            <a:r>
              <a:rPr lang="es-CO" sz="1600" dirty="0" smtClean="0"/>
              <a:t>Hasta el 10% del valor máximo autorizado a invertir por los candidatos a Concejos Municipales y distritales</a:t>
            </a:r>
            <a:endParaRPr lang="es-CO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32048" y="465148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Resolución 0079 del 22/02/11 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69269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RENDICION DE INFORMES</a:t>
            </a:r>
            <a:endParaRPr lang="es-C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743199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b="1" u="sng" dirty="0" smtClean="0">
                <a:solidFill>
                  <a:srgbClr val="002060"/>
                </a:solidFill>
              </a:rPr>
              <a:t>NUESTRA EMPRESA GERENCIACOOP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Marco Jurídico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Para tener en cuenta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Pasos para una presentación exitosa de informes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Preguntas y respuestas de los Candidatos</a:t>
            </a:r>
            <a:endParaRPr lang="es-CO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algn="just"/>
            <a:r>
              <a:rPr lang="es-CO" dirty="0" smtClean="0"/>
              <a:t>Los ingresos y gastos de campaña que se hubieren presentado antes del registro del libro, deberán asentarse allí y formaran parte del tope de gastos</a:t>
            </a:r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      Topes de campaña</a:t>
            </a:r>
            <a:endParaRPr lang="es-CO" dirty="0"/>
          </a:p>
        </p:txBody>
      </p:sp>
      <p:pic>
        <p:nvPicPr>
          <p:cNvPr id="1026" name="Picture 2" descr="C:\Users\Stella\Downloads\MP90034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8"/>
            <a:ext cx="4857784" cy="2609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84003" y="144017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Reforma Política (Ley 1475/ 2011)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34553" y="980728"/>
            <a:ext cx="6553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Perdida del Cargo Por Violación al Límite de Gastos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6" y="1751905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violación de los límites al monto de gastos de las campañas electorales se sancionara con la pérdida del cargo así:</a:t>
            </a:r>
          </a:p>
          <a:p>
            <a:pPr algn="just"/>
            <a:endParaRPr lang="es-CO" dirty="0" smtClean="0"/>
          </a:p>
          <a:p>
            <a:pPr algn="just">
              <a:buFont typeface="Arial" pitchFamily="34" charset="0"/>
              <a:buChar char="•"/>
            </a:pPr>
            <a:r>
              <a:rPr lang="es-CO" dirty="0" smtClean="0"/>
              <a:t> En el caso de candidatos elegidos a </a:t>
            </a:r>
            <a:r>
              <a:rPr lang="es-CO" u="sng" dirty="0" smtClean="0"/>
              <a:t>corporaciones públicas</a:t>
            </a:r>
            <a:r>
              <a:rPr lang="es-CO" dirty="0" smtClean="0"/>
              <a:t> se seguirá el procedimiento de </a:t>
            </a:r>
            <a:r>
              <a:rPr lang="es-CO" u="sng" dirty="0" smtClean="0"/>
              <a:t>pérdida de investidura</a:t>
            </a:r>
            <a:r>
              <a:rPr lang="es-CO" dirty="0" smtClean="0"/>
              <a:t> definido en la constitución y la Ley.</a:t>
            </a:r>
          </a:p>
          <a:p>
            <a:pPr algn="just">
              <a:buFont typeface="Arial" pitchFamily="34" charset="0"/>
              <a:buChar char="•"/>
            </a:pPr>
            <a:endParaRPr lang="es-CO" dirty="0" smtClean="0"/>
          </a:p>
          <a:p>
            <a:pPr algn="just">
              <a:buFont typeface="Arial" pitchFamily="34" charset="0"/>
              <a:buChar char="•"/>
            </a:pPr>
            <a:r>
              <a:rPr lang="es-CO" dirty="0" smtClean="0"/>
              <a:t> En el caso de </a:t>
            </a:r>
            <a:r>
              <a:rPr lang="es-CO" u="sng" dirty="0" smtClean="0"/>
              <a:t>alcaldes y gobernadores</a:t>
            </a:r>
            <a:r>
              <a:rPr lang="es-CO" dirty="0" smtClean="0"/>
              <a:t>, la pérdida del cargo será decidida por la jurisdicción de lo contencioso administrativo, de acuerdo con el procedimiento para declarar la </a:t>
            </a:r>
            <a:r>
              <a:rPr lang="es-CO" u="sng" dirty="0" smtClean="0"/>
              <a:t>nulidad de la elección.</a:t>
            </a:r>
            <a:r>
              <a:rPr lang="es-CO" dirty="0" smtClean="0"/>
              <a:t> En este caso el término de caducidad se contara a partir de la ejecutoria del acto administrativo por medio del cual el CNE determino la violación de los límites al monto de gastos.</a:t>
            </a:r>
            <a:endParaRPr lang="es-CO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908720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600" b="1" dirty="0" smtClean="0">
                <a:latin typeface="+mj-lt"/>
              </a:rPr>
              <a:t>(Reajustan las multas definidas en el literal a) del art. 39 de la ley 130 de 1994, funciones del CNE)</a:t>
            </a:r>
            <a:endParaRPr lang="es-MX" sz="2000" b="1" dirty="0" smtClean="0">
              <a:latin typeface="+mj-lt"/>
            </a:endParaRPr>
          </a:p>
          <a:p>
            <a:pPr marL="177800" indent="-177800" algn="just">
              <a:buFont typeface="Arial" pitchFamily="34" charset="0"/>
              <a:buChar char="•"/>
              <a:defRPr/>
            </a:pPr>
            <a:endParaRPr lang="es-MX" sz="2000" dirty="0" smtClean="0">
              <a:latin typeface="+mj-lt"/>
            </a:endParaRPr>
          </a:p>
          <a:p>
            <a:pPr algn="just"/>
            <a:r>
              <a:rPr lang="es-CO" sz="1600" dirty="0" smtClean="0"/>
              <a:t>Para el año 2011, no será inferior a </a:t>
            </a:r>
          </a:p>
          <a:p>
            <a:pPr algn="just"/>
            <a:endParaRPr lang="es-CO" sz="1600" dirty="0" smtClean="0"/>
          </a:p>
          <a:p>
            <a:pPr algn="ctr"/>
            <a:r>
              <a:rPr lang="es-CO" sz="1600" dirty="0" smtClean="0"/>
              <a:t>NUEVE MILLONES OCHOCIENTOS SESENTA Y CUATRO MIL OCHOCIENTOS NOVENTA Y UN PESOS MONEDA LEGAL COLOMBIANA </a:t>
            </a:r>
            <a:r>
              <a:rPr lang="es-CO" sz="1600" b="1" dirty="0" smtClean="0"/>
              <a:t>($9.864.891), </a:t>
            </a:r>
          </a:p>
          <a:p>
            <a:pPr algn="ctr"/>
            <a:endParaRPr lang="es-CO" sz="1600" dirty="0" smtClean="0"/>
          </a:p>
          <a:p>
            <a:pPr algn="ctr"/>
            <a:r>
              <a:rPr lang="es-CO" sz="1600" dirty="0" smtClean="0"/>
              <a:t>ni superior a </a:t>
            </a:r>
          </a:p>
          <a:p>
            <a:pPr algn="ctr"/>
            <a:endParaRPr lang="es-CO" sz="1600" dirty="0" smtClean="0"/>
          </a:p>
          <a:p>
            <a:pPr algn="ctr"/>
            <a:r>
              <a:rPr lang="es-CO" sz="1600" dirty="0" smtClean="0"/>
              <a:t>NOVENTA Y OCHO MILLONES SEISCIENTOS CUARENTA Y OCHO MIL NOVECIENTOS DIEZ PESOS MONEDA LEGAL COLOMBIANA </a:t>
            </a:r>
            <a:r>
              <a:rPr lang="es-CO" sz="1600" b="1" dirty="0" smtClean="0"/>
              <a:t>($98.648.910), </a:t>
            </a:r>
            <a:r>
              <a:rPr lang="es-CO" sz="1600" dirty="0" smtClean="0"/>
              <a:t>de conformidad con la gravedad, eximentes y atenuantes de la infracción cometida.</a:t>
            </a:r>
          </a:p>
          <a:p>
            <a:pPr algn="just"/>
            <a:endParaRPr lang="es-CO" sz="1600" dirty="0" smtClean="0"/>
          </a:p>
          <a:p>
            <a:pPr algn="just"/>
            <a:r>
              <a:rPr lang="es-CO" sz="1600" dirty="0" smtClean="0"/>
              <a:t>Estas multas serán aplicables a los partidos, movimientos y candidatos por el incumplimiento de las normas contenidas en la ley 130 de 1994, previa investigación administrativa.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72009"/>
            <a:ext cx="7772400" cy="908719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40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Resolución 0001 del 13/01/11 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213285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defRPr/>
            </a:pPr>
            <a:r>
              <a:rPr lang="es-MX" sz="2000" dirty="0" smtClean="0">
                <a:latin typeface="+mj-lt"/>
              </a:rPr>
              <a:t>Art. 1: Reposición por voto valido para Gobernador y listas de Asambleas la suma de </a:t>
            </a:r>
            <a:r>
              <a:rPr lang="es-MX" sz="2400" b="1" dirty="0" smtClean="0">
                <a:latin typeface="+mj-lt"/>
              </a:rPr>
              <a:t>$2689.</a:t>
            </a:r>
            <a:endParaRPr lang="es-MX" sz="2000" b="1" dirty="0" smtClean="0">
              <a:latin typeface="+mj-lt"/>
            </a:endParaRPr>
          </a:p>
          <a:p>
            <a:pPr marL="177800" indent="-177800" algn="ctr">
              <a:defRPr/>
            </a:pPr>
            <a:endParaRPr lang="es-MX" sz="2000" dirty="0" smtClean="0">
              <a:latin typeface="+mj-lt"/>
            </a:endParaRPr>
          </a:p>
          <a:p>
            <a:pPr marL="177800" indent="-177800" algn="ctr">
              <a:defRPr/>
            </a:pPr>
            <a:r>
              <a:rPr lang="es-MX" sz="2000" dirty="0" smtClean="0">
                <a:latin typeface="+mj-lt"/>
              </a:rPr>
              <a:t>Art. 2: Reposición por voto válido para Alcaldes y lista de concejos la suma de </a:t>
            </a:r>
            <a:r>
              <a:rPr lang="es-MX" sz="2400" b="1" dirty="0" smtClean="0">
                <a:latin typeface="+mj-lt"/>
              </a:rPr>
              <a:t>$1624.</a:t>
            </a:r>
            <a:endParaRPr lang="es-CO" sz="20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72009"/>
            <a:ext cx="7772400" cy="908719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40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Resolución 0004 del 13/01/11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03977" y="890136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Reposición  en dinero por Voto Válido</a:t>
            </a:r>
            <a:endParaRPr lang="es-CO" b="1" dirty="0"/>
          </a:p>
        </p:txBody>
      </p:sp>
      <p:pic>
        <p:nvPicPr>
          <p:cNvPr id="50178" name="Picture 2" descr="http://1.bp.blogspot.com/-ly6W6wpVulI/Tc6xLqDG3dI/AAAAAAAABL8/wt7mPvPHc90/s1600/votar-en-las-elecciones-municip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76464" cy="4256271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69269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RENDICION DE INFORMES</a:t>
            </a:r>
            <a:endParaRPr lang="es-C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772230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Nuestra Empresa Gerenciacoop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Marco Jurídico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Para tener en cuenta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000" b="1" u="sng" dirty="0" smtClean="0">
                <a:solidFill>
                  <a:srgbClr val="002060"/>
                </a:solidFill>
              </a:rPr>
              <a:t>PASOS PARA UNA PRESENTACIÓN EXITOSA DE INFORMES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Preguntas y respuestas de los Candidatos</a:t>
            </a:r>
            <a:endParaRPr lang="es-CO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340768"/>
            <a:ext cx="4608512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CO" dirty="0" smtClean="0"/>
              <a:t>La rendición de cuentas se entiende como la </a:t>
            </a:r>
            <a:r>
              <a:rPr lang="es-CO" b="1" dirty="0" smtClean="0"/>
              <a:t>información que se debe suministrar las autoridades electorales</a:t>
            </a:r>
            <a:r>
              <a:rPr lang="es-CO" dirty="0" smtClean="0"/>
              <a:t>, llámese Consejo Nacional Electoral, al Partido Conservador Colombiano – PCC y también a la ciudadanía, sobre el </a:t>
            </a:r>
            <a:r>
              <a:rPr lang="es-CO" b="1" dirty="0" smtClean="0"/>
              <a:t>origen de los recursos obtenidos y sobre la disposición que se dio a los mismos </a:t>
            </a:r>
            <a:r>
              <a:rPr lang="es-CO" dirty="0" smtClean="0"/>
              <a:t>en función de ingresos y gastos relacionados con la actividad desarrollada.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288033"/>
            <a:ext cx="7772400" cy="9087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Concepto Rendición de Cuentas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8" name="Picture 4" descr="http://t0.gstatic.com/images?q=tbn:ANd9GcRBQFxn3-u7uRdPpZwxAtHESiEkmDHsNWrJB5VdPLAJWSQR5s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68435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TPqtcNfWONHPGg7RvgA7zXbulVsBfekLir8AiYgnDSV8AoO3io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45851"/>
            <a:ext cx="5040560" cy="3659806"/>
          </a:xfrm>
          <a:prstGeom prst="teardrop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395536" y="2204864"/>
            <a:ext cx="4896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000" dirty="0" smtClean="0"/>
              <a:t>                Todos los candidatos o 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      precandidatos </a:t>
            </a:r>
            <a:r>
              <a:rPr lang="es-CO" sz="2000" u="sng" dirty="0" smtClean="0"/>
              <a:t>inscritos</a:t>
            </a:r>
            <a:r>
              <a:rPr lang="es-CO" sz="2000" dirty="0" smtClean="0"/>
              <a:t> por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los partidos  y movimientos 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políticos deben presentar 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  los informes de ingresos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        y gastos de Campaña </a:t>
            </a:r>
          </a:p>
          <a:p>
            <a:pPr>
              <a:lnSpc>
                <a:spcPct val="150000"/>
              </a:lnSpc>
            </a:pPr>
            <a:r>
              <a:rPr lang="es-CO" sz="2000" dirty="0" smtClean="0"/>
              <a:t>                       Sin excepción.</a:t>
            </a:r>
          </a:p>
        </p:txBody>
      </p:sp>
      <p:sp>
        <p:nvSpPr>
          <p:cNvPr id="5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27584" y="288032"/>
            <a:ext cx="7772400" cy="13407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 de Presentación de Rendición de </a:t>
            </a:r>
            <a:r>
              <a:rPr lang="es-CO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es-CO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uentas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Campañas 2011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28736"/>
            <a:ext cx="8642350" cy="4736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           </a:t>
            </a:r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¿Para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qué rendir el informe de ingresos y gastos?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27584" y="1"/>
            <a:ext cx="7772400" cy="142873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Proceso de presentación de rendición de informes de campaña 2011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683568" y="1857364"/>
          <a:ext cx="806489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827584" y="285728"/>
            <a:ext cx="7772400" cy="714380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s-CO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Proceso de presentación de rendición de informes de campaña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académico,comunicaciones,en blanco,fotografías,libros,libros en blanco,páginas,pape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2428868"/>
            <a:ext cx="1428760" cy="1214446"/>
          </a:xfrm>
          <a:prstGeom prst="rect">
            <a:avLst/>
          </a:prstGeom>
          <a:noFill/>
        </p:spPr>
      </p:pic>
      <p:pic>
        <p:nvPicPr>
          <p:cNvPr id="33797" name="Picture 5" descr="C:\Users\Stella\Downloads\MP9003096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86380" y="2357430"/>
            <a:ext cx="3000396" cy="1428760"/>
          </a:xfrm>
          <a:prstGeom prst="rect">
            <a:avLst/>
          </a:prstGeom>
          <a:noFill/>
        </p:spPr>
      </p:pic>
      <p:pic>
        <p:nvPicPr>
          <p:cNvPr id="33795" name="Picture 3" descr="C:\Users\Stella\Downloads\MP90043072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928694" cy="500066"/>
          </a:xfrm>
          <a:prstGeom prst="rect">
            <a:avLst/>
          </a:prstGeom>
          <a:noFill/>
        </p:spPr>
      </p:pic>
      <p:pic>
        <p:nvPicPr>
          <p:cNvPr id="33796" name="Picture 4" descr="C:\Users\Stella\Downloads\MP900422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428868"/>
            <a:ext cx="1500198" cy="1214446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 rot="20809004">
            <a:off x="6536074" y="2407444"/>
            <a:ext cx="238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 </a:t>
            </a:r>
            <a:r>
              <a:rPr lang="es-CO" sz="1400" dirty="0" smtClean="0"/>
              <a:t>Noviembre/2011</a:t>
            </a:r>
          </a:p>
          <a:p>
            <a:r>
              <a:rPr lang="es-CO" sz="1400" dirty="0" smtClean="0"/>
              <a:t>     Directorio </a:t>
            </a:r>
            <a:r>
              <a:rPr lang="es-CO" sz="1400" dirty="0" err="1" smtClean="0"/>
              <a:t>Dptal</a:t>
            </a:r>
            <a:endParaRPr lang="es-CO" sz="1400" dirty="0"/>
          </a:p>
        </p:txBody>
      </p:sp>
      <p:sp>
        <p:nvSpPr>
          <p:cNvPr id="18" name="17 Elipse"/>
          <p:cNvSpPr/>
          <p:nvPr/>
        </p:nvSpPr>
        <p:spPr>
          <a:xfrm>
            <a:off x="6286512" y="2786058"/>
            <a:ext cx="64294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Conector recto"/>
          <p:cNvCxnSpPr/>
          <p:nvPr/>
        </p:nvCxnSpPr>
        <p:spPr>
          <a:xfrm rot="5400000">
            <a:off x="3179356" y="3250008"/>
            <a:ext cx="292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ortar rectángulo de esquina diagonal"/>
          <p:cNvSpPr/>
          <p:nvPr/>
        </p:nvSpPr>
        <p:spPr>
          <a:xfrm>
            <a:off x="2285984" y="1142984"/>
            <a:ext cx="4643470" cy="85725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Responsable</a:t>
            </a:r>
          </a:p>
          <a:p>
            <a:pPr algn="ctr"/>
            <a:r>
              <a:rPr lang="es-CO" b="1" dirty="0" smtClean="0">
                <a:solidFill>
                  <a:srgbClr val="FF0000"/>
                </a:solidFill>
              </a:rPr>
              <a:t>CANDIDATO</a:t>
            </a:r>
          </a:p>
          <a:p>
            <a:pPr algn="ctr"/>
            <a:r>
              <a:rPr lang="es-CO" sz="1600" i="1" dirty="0" smtClean="0">
                <a:solidFill>
                  <a:schemeClr val="accent3">
                    <a:lumMod val="75000"/>
                  </a:schemeClr>
                </a:solidFill>
              </a:rPr>
              <a:t>(Resolución No 330/2007, art 7)</a:t>
            </a:r>
            <a:endParaRPr lang="es-CO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half" idx="3"/>
          </p:nvPr>
        </p:nvSpPr>
        <p:spPr>
          <a:xfrm>
            <a:off x="2771800" y="4072512"/>
            <a:ext cx="3613179" cy="144472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s-CO" b="1" u="sng" dirty="0" smtClean="0">
                <a:solidFill>
                  <a:schemeClr val="accent4">
                    <a:lumMod val="75000"/>
                  </a:schemeClr>
                </a:solidFill>
              </a:rPr>
              <a:t>Plazo y Lugares</a:t>
            </a:r>
          </a:p>
          <a:p>
            <a:pPr algn="ctr"/>
            <a:r>
              <a:rPr lang="es-CO" sz="2900" b="1" dirty="0" smtClean="0">
                <a:solidFill>
                  <a:srgbClr val="FF0000"/>
                </a:solidFill>
              </a:rPr>
              <a:t>Noviembre 8 de 2011</a:t>
            </a:r>
          </a:p>
          <a:p>
            <a:pPr algn="ctr"/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Lugares: establezca el PCC</a:t>
            </a:r>
          </a:p>
          <a:p>
            <a:pPr algn="ctr"/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( Resolución 330/2007, art 7)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Renuencias 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1196752"/>
          <a:ext cx="78488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611560" y="260648"/>
            <a:ext cx="8064896" cy="108012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Gerenciacoop</a:t>
            </a:r>
            <a:r>
              <a:rPr kumimoji="0" lang="es-CO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Consultores Asociados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1319857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Somos la firma seleccionada por el Partido Conservador Colombiano, para adelantar el proceso de capacitación y auditoría a los informes de Ingresos y Gastos de Campañas Electorales del año 2011.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Somos un </a:t>
            </a:r>
            <a:r>
              <a:rPr lang="es-CO" u="sng" dirty="0" smtClean="0"/>
              <a:t>grupo de profesionales</a:t>
            </a:r>
            <a:r>
              <a:rPr lang="es-CO" dirty="0" smtClean="0"/>
              <a:t> que presta servicios integrales para el </a:t>
            </a:r>
            <a:r>
              <a:rPr lang="es-CO" u="sng" dirty="0" smtClean="0"/>
              <a:t>desarrollo empresarial</a:t>
            </a:r>
            <a:r>
              <a:rPr lang="es-CO" dirty="0" smtClean="0"/>
              <a:t> en temas como Asesoría, Consultoría, Outsourcing, Revisoría Fiscal y </a:t>
            </a:r>
            <a:r>
              <a:rPr lang="es-CO" u="sng" dirty="0" smtClean="0"/>
              <a:t>Auditorias</a:t>
            </a:r>
            <a:r>
              <a:rPr lang="es-CO" dirty="0" smtClean="0"/>
              <a:t> (forenses, financieras, contables, entre otras).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500214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Mas de Veinte (20) años de Experiencia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537321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u="sng" dirty="0" smtClean="0">
                <a:solidFill>
                  <a:srgbClr val="0000CC"/>
                </a:solidFill>
              </a:rPr>
              <a:t>www.gerenciacoop.com</a:t>
            </a:r>
          </a:p>
          <a:p>
            <a:pPr algn="ctr"/>
            <a:r>
              <a:rPr lang="es-CO" dirty="0" smtClean="0"/>
              <a:t>Carrera 51 No. 123 A – 54</a:t>
            </a:r>
          </a:p>
          <a:p>
            <a:pPr algn="ctr"/>
            <a:r>
              <a:rPr lang="es-CO" dirty="0" smtClean="0"/>
              <a:t>Bogotá D. C. - Colombia</a:t>
            </a:r>
            <a:endParaRPr lang="es-CO" dirty="0"/>
          </a:p>
        </p:txBody>
      </p:sp>
      <p:pic>
        <p:nvPicPr>
          <p:cNvPr id="1026" name="Picture 2" descr="C:\Users\Stella\Downloads\MP900433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857652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O" sz="4000" dirty="0" smtClean="0"/>
              <a:t>Pasos a seguir</a:t>
            </a:r>
            <a:endParaRPr lang="es-CO" sz="4000" dirty="0"/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2699792" y="332098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539552" y="83671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El proceso de presentación de informes de campaña se puede comprender en etapas, cada una de ellas con sus respectivos requisitos:</a:t>
            </a:r>
            <a:endParaRPr lang="es-CO" sz="2000" dirty="0"/>
          </a:p>
        </p:txBody>
      </p:sp>
      <p:graphicFrame>
        <p:nvGraphicFramePr>
          <p:cNvPr id="175" name="174 Diagrama"/>
          <p:cNvGraphicFramePr/>
          <p:nvPr/>
        </p:nvGraphicFramePr>
        <p:xfrm>
          <a:off x="1187624" y="1772816"/>
          <a:ext cx="6912768" cy="409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6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569451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/>
              <a:t>Nota: Los movimientos contables se pueden manejar en el aplicativo cuentas claras y al final del cierre de campaña imprimir formatos 5B y libro de ingresos y gastos; posteriormente diligencie el libro de forma manual.</a:t>
            </a:r>
            <a:endParaRPr lang="es-CO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6024"/>
            <a:ext cx="6717432" cy="692696"/>
          </a:xfrm>
        </p:spPr>
        <p:txBody>
          <a:bodyPr>
            <a:noAutofit/>
          </a:bodyPr>
          <a:lstStyle/>
          <a:p>
            <a:r>
              <a:rPr lang="es-CO" sz="3200" dirty="0" smtClean="0">
                <a:solidFill>
                  <a:srgbClr val="002060"/>
                </a:solidFill>
              </a:rPr>
              <a:t>1. Ingresos de la campaña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087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Los ingresos de campaña se clasifican y se les asignan los siguientes códigos (formulario 5A):</a:t>
            </a:r>
          </a:p>
          <a:p>
            <a:pPr algn="just"/>
            <a:endParaRPr lang="es-CO" sz="2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1700808"/>
          <a:ext cx="8208912" cy="40468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6224"/>
                <a:gridCol w="6192688"/>
              </a:tblGrid>
              <a:tr h="29232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Código </a:t>
                      </a:r>
                    </a:p>
                    <a:p>
                      <a:pPr algn="ctr"/>
                      <a:r>
                        <a:rPr lang="es-CO" sz="1600" dirty="0" smtClean="0"/>
                        <a:t>(formulario 5A)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Concepto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101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Recursos propios y contribuciones familiares.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102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Contribuciones o donaciones de los particulares.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103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Rendimiento de inversiones.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104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Rendimiento neto de actos públicos.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105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Créditos del sector financiero.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106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Créditos en dinero de particulares.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107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Ayudas en especie valoradas a su precio comercial.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8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108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Recursos de la organización que inscribe la lista - aportes o créditos.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19076" y="6165304"/>
            <a:ext cx="628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El CNE tiene previsto modificación del formulario 5A</a:t>
            </a:r>
            <a:endParaRPr lang="es-CO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6024"/>
            <a:ext cx="6717432" cy="692696"/>
          </a:xfrm>
        </p:spPr>
        <p:txBody>
          <a:bodyPr>
            <a:noAutofit/>
          </a:bodyPr>
          <a:lstStyle/>
          <a:p>
            <a:r>
              <a:rPr lang="es-CO" sz="3200" dirty="0" smtClean="0">
                <a:solidFill>
                  <a:srgbClr val="002060"/>
                </a:solidFill>
              </a:rPr>
              <a:t>1. Ingresos de la campaña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087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Los ingresos de campaña se clasifican y se les asignan los siguientes códigos (formulario 5B):</a:t>
            </a:r>
          </a:p>
          <a:p>
            <a:pPr algn="just"/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2003872"/>
            <a:ext cx="8532440" cy="35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4" y="908720"/>
          <a:ext cx="8280918" cy="558853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60306"/>
                <a:gridCol w="2760306"/>
                <a:gridCol w="2760306"/>
              </a:tblGrid>
              <a:tr h="23592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Ingreso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Formulario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Anexar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68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Recursos propios y contribuciones familiares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AUD-PCC-1,</a:t>
                      </a:r>
                      <a:r>
                        <a:rPr lang="es-CO" sz="1400" baseline="0" dirty="0" smtClean="0"/>
                        <a:t> </a:t>
                      </a:r>
                      <a:r>
                        <a:rPr lang="es-CO" sz="1400" dirty="0" smtClean="0"/>
                        <a:t>AUD-PCC-2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Cédula de ciudadanía del donante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9811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Contribuciones o donaciones de los particulares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AUD-PCC-3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Cédula de ciudadanía del donante, acta aprobación de la donación, certificado de cámara de comercio del donante con expedición</a:t>
                      </a:r>
                      <a:r>
                        <a:rPr lang="es-CO" sz="1400" baseline="0" dirty="0" smtClean="0"/>
                        <a:t> inferior a 30 </a:t>
                      </a:r>
                      <a:r>
                        <a:rPr lang="es-CO" sz="1400" baseline="0" dirty="0" err="1" smtClean="0"/>
                        <a:t>dias</a:t>
                      </a:r>
                      <a:endParaRPr lang="es-CO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68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Rendimiento de inversiones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Recibos de caja con</a:t>
                      </a:r>
                      <a:r>
                        <a:rPr lang="es-CO" sz="1400" baseline="0" dirty="0" smtClean="0"/>
                        <a:t> descripción del concepto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68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Rendimiento neto de actos públicos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Recibos de caja con</a:t>
                      </a:r>
                      <a:r>
                        <a:rPr lang="es-CO" sz="1400" baseline="0" dirty="0" smtClean="0"/>
                        <a:t> descripción del concepto</a:t>
                      </a:r>
                      <a:endParaRPr lang="es-CO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68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Créditos del sector financiero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AUD-PCC-5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Soporte del desembolso del crédito ( extracto bancario)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68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Créditos en dinero de particulares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AUD-PCC-6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Cédula de ciudadanía del</a:t>
                      </a:r>
                      <a:r>
                        <a:rPr lang="es-CO" sz="1400" baseline="0" dirty="0" smtClean="0"/>
                        <a:t> particular</a:t>
                      </a:r>
                      <a:endParaRPr lang="es-CO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9811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Ayudas en especie valoradas a su precio comercial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AUD-PCC-7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Avalúo comercial en el evento de activos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9761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Recursos de la organización que inscribe la lista - aportes o créditos</a:t>
                      </a:r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Recibos de caja con</a:t>
                      </a:r>
                      <a:r>
                        <a:rPr lang="es-CO" sz="1400" baseline="0" dirty="0" smtClean="0"/>
                        <a:t> descripción del concepto</a:t>
                      </a:r>
                      <a:endParaRPr lang="es-CO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O" sz="1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819472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1.1.Documentos soporte según ingreso</a:t>
            </a:r>
            <a:endParaRPr lang="es-CO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94065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Recibos de caja:</a:t>
            </a:r>
          </a:p>
        </p:txBody>
      </p:sp>
      <p:sp>
        <p:nvSpPr>
          <p:cNvPr id="11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980728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1.2. Requisitos información de Ingresos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53012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 Deben ser </a:t>
            </a:r>
            <a:r>
              <a:rPr lang="es-CO" sz="2000" b="1" dirty="0" smtClean="0"/>
              <a:t>ORIGINALES</a:t>
            </a:r>
            <a:endParaRPr lang="es-CO" sz="20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4800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51520" y="1556792"/>
            <a:ext cx="36724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 smtClean="0"/>
              <a:t>a) El documento debe ser numerado cronológicamente.</a:t>
            </a:r>
          </a:p>
          <a:p>
            <a:pPr algn="just">
              <a:lnSpc>
                <a:spcPct val="150000"/>
              </a:lnSpc>
            </a:pPr>
            <a:r>
              <a:rPr lang="es-CO" sz="1600" dirty="0" smtClean="0"/>
              <a:t>b) Ciudad y Fecha de elaboración.</a:t>
            </a:r>
          </a:p>
          <a:p>
            <a:pPr algn="just">
              <a:lnSpc>
                <a:spcPct val="150000"/>
              </a:lnSpc>
            </a:pPr>
            <a:r>
              <a:rPr lang="es-CO" sz="1600" dirty="0" smtClean="0"/>
              <a:t>c) Datos básicos del beneficiario del pago.</a:t>
            </a:r>
          </a:p>
          <a:p>
            <a:pPr algn="just">
              <a:lnSpc>
                <a:spcPct val="150000"/>
              </a:lnSpc>
            </a:pPr>
            <a:r>
              <a:rPr lang="es-CO" sz="1600" dirty="0" smtClean="0"/>
              <a:t>d) Descripción, concepto del pago.</a:t>
            </a:r>
          </a:p>
          <a:p>
            <a:pPr algn="just">
              <a:lnSpc>
                <a:spcPct val="150000"/>
              </a:lnSpc>
            </a:pPr>
            <a:r>
              <a:rPr lang="es-CO" sz="1600" dirty="0" smtClean="0"/>
              <a:t>e) Valor pagado (números y letras).</a:t>
            </a:r>
          </a:p>
          <a:p>
            <a:pPr algn="just">
              <a:lnSpc>
                <a:spcPct val="150000"/>
              </a:lnSpc>
            </a:pPr>
            <a:r>
              <a:rPr lang="es-CO" sz="1600" dirty="0" smtClean="0"/>
              <a:t>f) Firmas (de quien recibe y de quien paga, aprueba y/o revisa).</a:t>
            </a:r>
            <a:endParaRPr lang="es-CO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11960" y="1098000"/>
            <a:ext cx="17281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Campaña </a:t>
            </a:r>
          </a:p>
          <a:p>
            <a:r>
              <a:rPr lang="es-CO" dirty="0" smtClean="0"/>
              <a:t>Electoral XX</a:t>
            </a:r>
            <a:endParaRPr lang="es-CO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48478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b="1" dirty="0"/>
              <a:t> </a:t>
            </a:r>
            <a:r>
              <a:rPr lang="es-CO" sz="2000" b="1" dirty="0" smtClean="0"/>
              <a:t>De las Donaciones: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Para </a:t>
            </a:r>
            <a:r>
              <a:rPr lang="es-CO" sz="2000" b="1" dirty="0" smtClean="0"/>
              <a:t>personas </a:t>
            </a:r>
            <a:r>
              <a:rPr lang="es-CO" sz="2000" b="1" dirty="0"/>
              <a:t>jurídicas</a:t>
            </a:r>
            <a:r>
              <a:rPr lang="es-CO" sz="2000" dirty="0"/>
              <a:t> es </a:t>
            </a:r>
            <a:r>
              <a:rPr lang="es-CO" sz="2000" dirty="0" smtClean="0"/>
              <a:t>necesario </a:t>
            </a:r>
            <a:r>
              <a:rPr lang="es-CO" sz="2000" dirty="0"/>
              <a:t>que exista el acta de Junta de </a:t>
            </a:r>
            <a:r>
              <a:rPr lang="es-CO" sz="2000" dirty="0" smtClean="0"/>
              <a:t>Socios, Junta </a:t>
            </a:r>
            <a:r>
              <a:rPr lang="es-CO" sz="2000" dirty="0"/>
              <a:t>Directiva o Asamblea de accionistas, según el caso, en donde conste la decisión de la mitad más </a:t>
            </a:r>
            <a:r>
              <a:rPr lang="es-CO" sz="2000" dirty="0" smtClean="0"/>
              <a:t>uno de </a:t>
            </a:r>
            <a:r>
              <a:rPr lang="es-CO" sz="2000" dirty="0"/>
              <a:t>efectuar la donación que se realizará a la respectiva </a:t>
            </a:r>
            <a:r>
              <a:rPr lang="es-CO" sz="2000" dirty="0" smtClean="0"/>
              <a:t>campaña. 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El </a:t>
            </a:r>
            <a:r>
              <a:rPr lang="es-CO" sz="2000" dirty="0"/>
              <a:t>número del acta debe relacionarse en el anexo </a:t>
            </a:r>
            <a:r>
              <a:rPr lang="es-CO" sz="2000" dirty="0" smtClean="0"/>
              <a:t>correspondiente (</a:t>
            </a:r>
            <a:r>
              <a:rPr lang="es-CO" sz="2000" dirty="0" smtClean="0"/>
              <a:t>5.2.B </a:t>
            </a:r>
            <a:r>
              <a:rPr lang="es-CO" sz="2000" dirty="0" smtClean="0"/>
              <a:t>y AUD-PCC3 o AUD-PCC4). </a:t>
            </a:r>
            <a:r>
              <a:rPr lang="es-CO" sz="2000" dirty="0"/>
              <a:t>Copia de la misma </a:t>
            </a:r>
            <a:r>
              <a:rPr lang="es-CO" sz="2000" dirty="0" smtClean="0"/>
              <a:t>debe adjuntarse </a:t>
            </a:r>
            <a:r>
              <a:rPr lang="es-CO" sz="2000" dirty="0"/>
              <a:t>como documento soporte del ingreso del dinero</a:t>
            </a:r>
            <a:r>
              <a:rPr lang="es-CO" sz="2000" dirty="0" smtClean="0"/>
              <a:t>.</a:t>
            </a:r>
          </a:p>
        </p:txBody>
      </p:sp>
      <p:sp>
        <p:nvSpPr>
          <p:cNvPr id="8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288032"/>
            <a:ext cx="8676456" cy="764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1.3. Requisitos de los documentos soporte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844824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/>
              <a:t> </a:t>
            </a:r>
            <a:r>
              <a:rPr lang="es-CO" sz="2000" b="1" dirty="0" smtClean="0"/>
              <a:t>De las Donaciones: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Para </a:t>
            </a:r>
            <a:r>
              <a:rPr lang="es-CO" sz="2000" b="1" dirty="0" smtClean="0"/>
              <a:t>persona natural, </a:t>
            </a:r>
            <a:r>
              <a:rPr lang="es-CO" sz="2000" dirty="0" smtClean="0"/>
              <a:t>especificar el nombre, número de cédula, dirección,</a:t>
            </a:r>
            <a:r>
              <a:rPr lang="es-CO" sz="2000" b="1" dirty="0" smtClean="0"/>
              <a:t> </a:t>
            </a:r>
            <a:r>
              <a:rPr lang="es-CO" sz="2000" dirty="0" smtClean="0"/>
              <a:t>teléfono y valor de la donación. Estos datos se relacionan en el anexo correspondiente. 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El formato que diligencia el donante constituye el documento soporte de la donación (AUD-PCC). </a:t>
            </a:r>
            <a:endParaRPr lang="es-CO" sz="2000" dirty="0"/>
          </a:p>
        </p:txBody>
      </p:sp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288032"/>
            <a:ext cx="8676456" cy="764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1.3. Requisitos de los documentos soporte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844824"/>
            <a:ext cx="78488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/>
              <a:t> </a:t>
            </a:r>
            <a:r>
              <a:rPr lang="es-CO" sz="2000" b="1" dirty="0" smtClean="0"/>
              <a:t>De las Donaciones: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• Consultar las Listas Clinton, DEA, Fiscalía y otras que se consideren necesarias.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• Cuando las Donaciones superen los 50 SMLMV ($26.780.000) debe existir insinuación notarial.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• Para estas operaciones tener siempre bajo control y seguimiento los valores para no exceder los topes fijados por la Ley.</a:t>
            </a:r>
          </a:p>
        </p:txBody>
      </p:sp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7504" y="288032"/>
            <a:ext cx="8928992" cy="764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1.3. Requisitos de los documentos soporte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74848" y="-171400"/>
            <a:ext cx="6717432" cy="1124744"/>
          </a:xfrm>
        </p:spPr>
        <p:txBody>
          <a:bodyPr>
            <a:noAutofit/>
          </a:bodyPr>
          <a:lstStyle/>
          <a:p>
            <a:pPr algn="just"/>
            <a:r>
              <a:rPr lang="es-CO" sz="3200" dirty="0">
                <a:solidFill>
                  <a:srgbClr val="002060"/>
                </a:solidFill>
              </a:rPr>
              <a:t>2</a:t>
            </a:r>
            <a:r>
              <a:rPr lang="es-CO" sz="3200" dirty="0" smtClean="0">
                <a:solidFill>
                  <a:srgbClr val="002060"/>
                </a:solidFill>
              </a:rPr>
              <a:t>. Egresos de campaña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6926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Los </a:t>
            </a:r>
            <a:r>
              <a:rPr lang="es-CO" sz="2000" dirty="0"/>
              <a:t>e</a:t>
            </a:r>
            <a:r>
              <a:rPr lang="es-CO" sz="2000" dirty="0" smtClean="0"/>
              <a:t>gresos de campaña se clasifican y se les asignan los siguientes códigos formulario 5 A </a:t>
            </a:r>
            <a:r>
              <a:rPr lang="es-CO" sz="2000" dirty="0" smtClean="0">
                <a:solidFill>
                  <a:srgbClr val="FF0000"/>
                </a:solidFill>
              </a:rPr>
              <a:t>(Ahora 5B)</a:t>
            </a:r>
            <a:r>
              <a:rPr lang="es-CO" sz="2000" dirty="0" smtClean="0"/>
              <a:t>: en: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1510248"/>
          <a:ext cx="8280920" cy="4511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72828"/>
                <a:gridCol w="6408092"/>
              </a:tblGrid>
              <a:tr h="51667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Código </a:t>
                      </a:r>
                    </a:p>
                    <a:p>
                      <a:pPr algn="ctr"/>
                      <a:r>
                        <a:rPr lang="es-CO" sz="1600" dirty="0" smtClean="0"/>
                        <a:t>(formulario 5A)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Concepto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201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de administración.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202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de oficina y adquisiciones.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203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Inversión en materiales y publicaciones.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204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Actos públicos.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205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Servicio de transporte y correo.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206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de capacitación e investigación política.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2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207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judiciales y de rendición de cuentas.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208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de propaganda electoral </a:t>
                      </a:r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(Anexo</a:t>
                      </a:r>
                      <a:r>
                        <a:rPr lang="es-CO" sz="1600" baseline="0" dirty="0" smtClean="0">
                          <a:solidFill>
                            <a:srgbClr val="FF0000"/>
                          </a:solidFill>
                        </a:rPr>
                        <a:t> 5.7.B</a:t>
                      </a:r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Costos financieros.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7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210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Gastos que sobrepasan la suma fijada por el Concejo Nacional Electoral.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9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211</a:t>
                      </a:r>
                      <a:endParaRPr lang="es-CO" sz="16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Otros gastos.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23528" y="4509120"/>
            <a:ext cx="12961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de administración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23528" y="3645024"/>
            <a:ext cx="12961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de oficina y adquisiciones</a:t>
            </a:r>
            <a:endParaRPr lang="es-CO" sz="1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3528" y="1772816"/>
            <a:ext cx="100811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Actos públicos</a:t>
            </a:r>
            <a:endParaRPr lang="es-CO" sz="1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3528" y="5373216"/>
            <a:ext cx="115212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Servicio de transporte y correo</a:t>
            </a:r>
            <a:endParaRPr lang="es-CO" sz="1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3528" y="2564904"/>
            <a:ext cx="14401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de capacitación e investigación política</a:t>
            </a:r>
            <a:endParaRPr lang="es-CO" sz="10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308304" y="764704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judiciales y de rendición de cuentas</a:t>
            </a:r>
            <a:endParaRPr lang="es-CO" sz="10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740352" y="3717032"/>
            <a:ext cx="108012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de propaganda electoral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7740352" y="4797152"/>
            <a:ext cx="108012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Costos financieros</a:t>
            </a:r>
            <a:endParaRPr lang="es-CO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524328" y="1844824"/>
            <a:ext cx="12961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Gastos que sobrepasan la suma fijada por el CNE</a:t>
            </a:r>
            <a:endParaRPr lang="es-CO" sz="1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668344" y="2852936"/>
            <a:ext cx="115212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Otros gastos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23528" y="836712"/>
            <a:ext cx="129614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Inversión en materiales y publicaciones</a:t>
            </a:r>
            <a:endParaRPr lang="es-CO" sz="1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699792" y="836712"/>
            <a:ext cx="39604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Factura de venta o documento equivalente, con el lleno de los requisitos legales</a:t>
            </a:r>
            <a:endParaRPr lang="es-CO" sz="10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699792" y="1700808"/>
            <a:ext cx="39604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000" dirty="0" smtClean="0"/>
              <a:t>Factura de venta o documento equivalente, con el lleno de los requisitos legales. En caso de pagos a personas naturales, adjuntar copia del RUT o cédula de la persona beneficiaria del pago.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699792" y="2636912"/>
            <a:ext cx="396044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Contrato, cuenta de cobro o factura, según el caso, con el lleno de los requisitos legales, adjuntando. En caso de pagos a personas naturales, adjuntar copia del RUT o cédula de la persona beneficiaria del pago.</a:t>
            </a:r>
            <a:endParaRPr lang="es-CO" sz="10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699792" y="3717032"/>
            <a:ext cx="39604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Factura de venta, con el lleno de los requisitos establecidos en el Articulo 617 del Estatuto Tributario</a:t>
            </a:r>
            <a:endParaRPr lang="es-CO" sz="10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699792" y="4653136"/>
            <a:ext cx="39604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dirty="0" smtClean="0"/>
              <a:t>Abonos a capital, pago de intereses, comisiones y demás relacionados con los créditos obtenidos para la campaña</a:t>
            </a:r>
            <a:endParaRPr lang="es-CO" sz="1000" dirty="0"/>
          </a:p>
        </p:txBody>
      </p:sp>
      <p:cxnSp>
        <p:nvCxnSpPr>
          <p:cNvPr id="25" name="24 Conector angular"/>
          <p:cNvCxnSpPr>
            <a:stCxn id="6" idx="3"/>
            <a:endCxn id="19" idx="1"/>
          </p:cNvCxnSpPr>
          <p:nvPr/>
        </p:nvCxnSpPr>
        <p:spPr>
          <a:xfrm flipV="1">
            <a:off x="1619672" y="3140968"/>
            <a:ext cx="1080120" cy="1728192"/>
          </a:xfrm>
          <a:prstGeom prst="bentConnector3">
            <a:avLst>
              <a:gd name="adj1" fmla="val 741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7" idx="3"/>
            <a:endCxn id="18" idx="1"/>
          </p:cNvCxnSpPr>
          <p:nvPr/>
        </p:nvCxnSpPr>
        <p:spPr>
          <a:xfrm flipV="1">
            <a:off x="1619672" y="2132856"/>
            <a:ext cx="1080120" cy="1872208"/>
          </a:xfrm>
          <a:prstGeom prst="bentConnector3">
            <a:avLst>
              <a:gd name="adj1" fmla="val 620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6" idx="3"/>
            <a:endCxn id="17" idx="1"/>
          </p:cNvCxnSpPr>
          <p:nvPr/>
        </p:nvCxnSpPr>
        <p:spPr>
          <a:xfrm>
            <a:off x="1619672" y="1232756"/>
            <a:ext cx="108012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8" idx="3"/>
            <a:endCxn id="17" idx="1"/>
          </p:cNvCxnSpPr>
          <p:nvPr/>
        </p:nvCxnSpPr>
        <p:spPr>
          <a:xfrm flipV="1">
            <a:off x="1331640" y="1232756"/>
            <a:ext cx="1368152" cy="864096"/>
          </a:xfrm>
          <a:prstGeom prst="bentConnector3">
            <a:avLst>
              <a:gd name="adj1" fmla="val 433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2699792" y="5517232"/>
            <a:ext cx="396044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000" dirty="0" smtClean="0"/>
              <a:t>Factura cambiaria de transporte (guía) o documento equivalente, cuenta de cobro o contrato de transporte con el lleno de los requisitos legales. En caso de pagos a personas naturales, adjuntar copia del RUT o cédula de la persona beneficiaria del pago.</a:t>
            </a:r>
          </a:p>
        </p:txBody>
      </p:sp>
      <p:cxnSp>
        <p:nvCxnSpPr>
          <p:cNvPr id="53" name="52 Conector angular"/>
          <p:cNvCxnSpPr>
            <a:stCxn id="9" idx="3"/>
          </p:cNvCxnSpPr>
          <p:nvPr/>
        </p:nvCxnSpPr>
        <p:spPr>
          <a:xfrm>
            <a:off x="1475656" y="5769260"/>
            <a:ext cx="1224136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stCxn id="10" idx="3"/>
            <a:endCxn id="17" idx="1"/>
          </p:cNvCxnSpPr>
          <p:nvPr/>
        </p:nvCxnSpPr>
        <p:spPr>
          <a:xfrm flipV="1">
            <a:off x="1763688" y="1232756"/>
            <a:ext cx="936104" cy="1800200"/>
          </a:xfrm>
          <a:prstGeom prst="bentConnector3">
            <a:avLst>
              <a:gd name="adj1" fmla="val 360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angular"/>
          <p:cNvCxnSpPr>
            <a:stCxn id="11" idx="1"/>
            <a:endCxn id="17" idx="3"/>
          </p:cNvCxnSpPr>
          <p:nvPr/>
        </p:nvCxnSpPr>
        <p:spPr>
          <a:xfrm rot="10800000">
            <a:off x="6660232" y="1232756"/>
            <a:ext cx="64807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angular"/>
          <p:cNvCxnSpPr>
            <a:stCxn id="12" idx="1"/>
            <a:endCxn id="20" idx="3"/>
          </p:cNvCxnSpPr>
          <p:nvPr/>
        </p:nvCxnSpPr>
        <p:spPr>
          <a:xfrm rot="10800000">
            <a:off x="6660232" y="4113076"/>
            <a:ext cx="1080120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angular"/>
          <p:cNvCxnSpPr>
            <a:stCxn id="13" idx="1"/>
            <a:endCxn id="21" idx="3"/>
          </p:cNvCxnSpPr>
          <p:nvPr/>
        </p:nvCxnSpPr>
        <p:spPr>
          <a:xfrm rot="10800000">
            <a:off x="6660232" y="5013176"/>
            <a:ext cx="1080120" cy="144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angular"/>
          <p:cNvCxnSpPr>
            <a:stCxn id="14" idx="1"/>
            <a:endCxn id="17" idx="3"/>
          </p:cNvCxnSpPr>
          <p:nvPr/>
        </p:nvCxnSpPr>
        <p:spPr>
          <a:xfrm rot="10800000">
            <a:off x="6660232" y="1232756"/>
            <a:ext cx="864096" cy="1044116"/>
          </a:xfrm>
          <a:prstGeom prst="bentConnector3">
            <a:avLst>
              <a:gd name="adj1" fmla="val 560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angular"/>
          <p:cNvCxnSpPr>
            <a:stCxn id="15" idx="1"/>
            <a:endCxn id="17" idx="3"/>
          </p:cNvCxnSpPr>
          <p:nvPr/>
        </p:nvCxnSpPr>
        <p:spPr>
          <a:xfrm rot="10800000">
            <a:off x="6660232" y="1232756"/>
            <a:ext cx="1008112" cy="1980220"/>
          </a:xfrm>
          <a:prstGeom prst="bentConnector3">
            <a:avLst>
              <a:gd name="adj1" fmla="val 77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8" name="1 Título"/>
          <p:cNvSpPr>
            <a:spLocks noGrp="1"/>
          </p:cNvSpPr>
          <p:nvPr>
            <p:ph type="title"/>
          </p:nvPr>
        </p:nvSpPr>
        <p:spPr>
          <a:xfrm>
            <a:off x="395536" y="72008"/>
            <a:ext cx="8280920" cy="764704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2.1. Documentos Soporte según egresos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69269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 RENDICION DE INFORMES</a:t>
            </a:r>
            <a:endParaRPr lang="es-C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743199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Nuestra Empresa Gerenciacoop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</a:pPr>
            <a:r>
              <a:rPr lang="es-CO" sz="2400" b="1" u="sng" dirty="0" smtClean="0">
                <a:solidFill>
                  <a:srgbClr val="002060"/>
                </a:solidFill>
              </a:rPr>
              <a:t>MARCO JURÍDICO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Para tener en cuenta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Pasos para una presentación exitosa de informes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CO" sz="2400" b="1" dirty="0" smtClean="0">
                <a:solidFill>
                  <a:srgbClr val="002060"/>
                </a:solidFill>
              </a:rPr>
              <a:t>Preguntas de los Candidatos</a:t>
            </a:r>
            <a:endParaRPr lang="es-CO" sz="2400" b="1" dirty="0">
              <a:solidFill>
                <a:srgbClr val="002060"/>
              </a:solidFill>
            </a:endParaRPr>
          </a:p>
        </p:txBody>
      </p:sp>
      <p:sp>
        <p:nvSpPr>
          <p:cNvPr id="6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55679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Comprobantes de Egreso:</a:t>
            </a:r>
          </a:p>
        </p:txBody>
      </p:sp>
      <p:sp>
        <p:nvSpPr>
          <p:cNvPr id="11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72008"/>
            <a:ext cx="8280920" cy="1196752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2.2. Requisitos información de Egresos</a:t>
            </a:r>
            <a:endParaRPr lang="es-CO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246154" y="2204864"/>
            <a:ext cx="8718334" cy="28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95536" y="55172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 Deben ser </a:t>
            </a:r>
            <a:r>
              <a:rPr lang="es-CO" sz="2000" b="1" dirty="0" smtClean="0"/>
              <a:t>ORIGINALES</a:t>
            </a:r>
            <a:endParaRPr lang="es-CO" sz="2000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011" y="2492896"/>
            <a:ext cx="7169565" cy="3528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88032"/>
            <a:ext cx="8136904" cy="692696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2.3. Requisitos de los documentos soporte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196752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400" b="1" dirty="0" smtClean="0"/>
              <a:t> De las Facturas:</a:t>
            </a:r>
          </a:p>
          <a:p>
            <a:pPr algn="just">
              <a:lnSpc>
                <a:spcPct val="50000"/>
              </a:lnSpc>
            </a:pPr>
            <a:endParaRPr lang="es-CO" sz="2000" dirty="0" smtClean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facturas de venta deben contener como mínimo </a:t>
            </a:r>
            <a:r>
              <a:rPr lang="es-CO" sz="2000" dirty="0" smtClean="0"/>
              <a:t>la siguiente información: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228" y="2249465"/>
            <a:ext cx="6130108" cy="391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98072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400" b="1" dirty="0" smtClean="0"/>
              <a:t> De las Facturas:</a:t>
            </a:r>
          </a:p>
          <a:p>
            <a:pPr algn="just">
              <a:lnSpc>
                <a:spcPct val="50000"/>
              </a:lnSpc>
            </a:pPr>
            <a:endParaRPr lang="es-CO" sz="2000" dirty="0" smtClean="0"/>
          </a:p>
          <a:p>
            <a:pPr algn="just"/>
            <a:r>
              <a:rPr lang="es-CO" sz="2000" dirty="0" smtClean="0"/>
              <a:t>Las cotizaciones y/o las remisiones no son documentos soporte ni documento equivalente a la factura de venta.</a:t>
            </a:r>
          </a:p>
        </p:txBody>
      </p:sp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80920" cy="764704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2.3. Requisitos de los documentos soporte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67815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400" b="1" dirty="0"/>
              <a:t> </a:t>
            </a:r>
            <a:r>
              <a:rPr lang="es-CO" sz="2400" b="1" dirty="0" smtClean="0"/>
              <a:t>Cuentas de cobro: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000" dirty="0" smtClean="0"/>
              <a:t>Anexar copia del RUT, con indicación de que la persona pertenece al régimen simplificado. Si no está inscrito adjuntar fotocopia de la cédula.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cuentas de cobro pueden ser prediseñadas </a:t>
            </a:r>
            <a:r>
              <a:rPr lang="es-CO" sz="2000" dirty="0" smtClean="0"/>
              <a:t>en computador</a:t>
            </a:r>
            <a:r>
              <a:rPr lang="es-CO" sz="2000" dirty="0"/>
              <a:t>, se les debe asignar un número consecutivo </a:t>
            </a:r>
            <a:r>
              <a:rPr lang="es-CO" sz="2000" dirty="0" smtClean="0"/>
              <a:t>y debe </a:t>
            </a:r>
            <a:r>
              <a:rPr lang="es-CO" sz="2000" dirty="0"/>
              <a:t>contener como </a:t>
            </a:r>
            <a:r>
              <a:rPr lang="es-CO" sz="2000" dirty="0" smtClean="0"/>
              <a:t>mínimo la siguiente información:</a:t>
            </a:r>
          </a:p>
        </p:txBody>
      </p:sp>
      <p:sp>
        <p:nvSpPr>
          <p:cNvPr id="11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80920" cy="764704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2.3. Requisitos de los documentos soporte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124745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400" b="1" dirty="0" smtClean="0"/>
              <a:t> De las Cuentas de cobro:</a:t>
            </a:r>
          </a:p>
          <a:p>
            <a:pPr algn="just"/>
            <a:endParaRPr lang="es-CO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888876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544" y="288032"/>
            <a:ext cx="8280920" cy="764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3200" dirty="0" smtClean="0">
                <a:solidFill>
                  <a:srgbClr val="002060"/>
                </a:solidFill>
              </a:rPr>
              <a:t>2.3. Requisitos de los documentos soporte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77281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Adjunto </a:t>
            </a:r>
            <a:r>
              <a:rPr lang="es-CO" sz="2000" dirty="0"/>
              <a:t>al </a:t>
            </a:r>
            <a:r>
              <a:rPr lang="es-CO" sz="2000" dirty="0" smtClean="0"/>
              <a:t>comprobante </a:t>
            </a:r>
            <a:r>
              <a:rPr lang="es-CO" sz="2000" dirty="0"/>
              <a:t>de ingreso o egreso debe ir el respectivo </a:t>
            </a:r>
            <a:r>
              <a:rPr lang="es-CO" sz="2000" b="1" dirty="0"/>
              <a:t>documento soporte EN ORIGINAL </a:t>
            </a:r>
            <a:r>
              <a:rPr lang="es-CO" sz="2000" dirty="0"/>
              <a:t>(</a:t>
            </a:r>
            <a:r>
              <a:rPr lang="es-CO" sz="2000" dirty="0" smtClean="0"/>
              <a:t>acta</a:t>
            </a:r>
            <a:r>
              <a:rPr lang="es-CO" sz="2000" b="1" dirty="0" smtClean="0"/>
              <a:t> </a:t>
            </a:r>
            <a:r>
              <a:rPr lang="es-CO" sz="2000" dirty="0" smtClean="0"/>
              <a:t>de </a:t>
            </a:r>
            <a:r>
              <a:rPr lang="es-CO" sz="2000" dirty="0"/>
              <a:t>donación, factura, cuenta de cobro, tiquete de caja registradora, etc.).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Las </a:t>
            </a:r>
            <a:r>
              <a:rPr lang="es-CO" sz="2000" dirty="0"/>
              <a:t>cuentas de cobro </a:t>
            </a:r>
            <a:r>
              <a:rPr lang="es-CO" sz="2000" dirty="0" smtClean="0"/>
              <a:t>deben acompañarse </a:t>
            </a:r>
            <a:r>
              <a:rPr lang="es-CO" sz="2000" dirty="0"/>
              <a:t>del RUT, en caso de no tenerlo, fotocopia de la cédula del proveedor del bien o servicio. </a:t>
            </a:r>
            <a:endParaRPr lang="es-CO" sz="2000" dirty="0" smtClean="0"/>
          </a:p>
        </p:txBody>
      </p:sp>
      <p:sp>
        <p:nvSpPr>
          <p:cNvPr id="8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440160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Requisitos información de ingresos y egresos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296144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3. Registro de la información en el libro de ingresos y egresos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628800"/>
            <a:ext cx="4320480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CO" dirty="0" smtClean="0"/>
              <a:t>Requerimientos:</a:t>
            </a:r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endParaRPr lang="es-CO" sz="1600" dirty="0" smtClean="0"/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consigue </a:t>
            </a:r>
            <a:r>
              <a:rPr lang="es-CO" sz="1600" dirty="0" smtClean="0"/>
              <a:t>en cualquier papelería.</a:t>
            </a:r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endParaRPr lang="es-CO" sz="1600" dirty="0" smtClean="0"/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dirty="0" smtClean="0"/>
              <a:t>Debe </a:t>
            </a:r>
            <a:r>
              <a:rPr lang="es-CO" sz="1600" dirty="0"/>
              <a:t>ser a tres (3) </a:t>
            </a:r>
            <a:r>
              <a:rPr lang="es-CO" sz="1600" dirty="0" smtClean="0"/>
              <a:t>columnas. </a:t>
            </a:r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endParaRPr lang="es-CO" sz="1600" dirty="0"/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pueden registrar hojas en blanco para llevar la contabilidad sistematizada para quienes </a:t>
            </a:r>
            <a:r>
              <a:rPr lang="es-CO" sz="1600" dirty="0" smtClean="0"/>
              <a:t>manejen paquetes contables.</a:t>
            </a:r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endParaRPr lang="es-CO" sz="1600" dirty="0" smtClean="0"/>
          </a:p>
          <a:p>
            <a:pPr marL="177800" indent="-1778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dirty="0" smtClean="0"/>
              <a:t>El registro del libro,  cuando los candidatos se presenten por consulta popular, deberá ser a partir del día en que se conozcan los resultados y máximo hasta el día de la inscripción.  Cuando se presentan directamente, el registro se deberá realizar a partir de los seis meses anteriores al debate electoral y máximo hasta el día de la inscripción.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46856" y="0"/>
            <a:ext cx="8085584" cy="1340768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3.1. Requerimientos del Libro de ingresos y egresos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577692"/>
            <a:ext cx="81369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CO" dirty="0" smtClean="0">
              <a:latin typeface="+mj-lt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1600" dirty="0" smtClean="0">
                <a:latin typeface="+mj-lt"/>
              </a:rPr>
              <a:t>Se </a:t>
            </a:r>
            <a:r>
              <a:rPr lang="es-CO" sz="1600" dirty="0">
                <a:latin typeface="+mj-lt"/>
              </a:rPr>
              <a:t>aceptan los </a:t>
            </a:r>
            <a:r>
              <a:rPr lang="es-CO" sz="1600" u="sng" dirty="0">
                <a:latin typeface="+mj-lt"/>
              </a:rPr>
              <a:t>medios manuales </a:t>
            </a:r>
            <a:r>
              <a:rPr lang="es-CO" sz="1600" dirty="0">
                <a:latin typeface="+mj-lt"/>
              </a:rPr>
              <a:t>y aquellos que </a:t>
            </a:r>
            <a:r>
              <a:rPr lang="es-CO" sz="1600" dirty="0" smtClean="0">
                <a:latin typeface="+mj-lt"/>
              </a:rPr>
              <a:t>sirven para </a:t>
            </a:r>
            <a:r>
              <a:rPr lang="es-CO" sz="1600" dirty="0">
                <a:latin typeface="+mj-lt"/>
              </a:rPr>
              <a:t>registrar las operaciones en </a:t>
            </a:r>
            <a:r>
              <a:rPr lang="es-CO" sz="1600" u="sng" dirty="0">
                <a:latin typeface="+mj-lt"/>
              </a:rPr>
              <a:t>forma electrónica</a:t>
            </a:r>
            <a:r>
              <a:rPr lang="es-CO" sz="1600" dirty="0" smtClean="0">
                <a:latin typeface="+mj-lt"/>
              </a:rPr>
              <a:t>. (</a:t>
            </a:r>
            <a:r>
              <a:rPr lang="es-CO" sz="1600" dirty="0">
                <a:latin typeface="+mj-lt"/>
              </a:rPr>
              <a:t>Art. 2 Resolución 0330 del 30 de mayo de 2007</a:t>
            </a:r>
            <a:r>
              <a:rPr lang="es-CO" sz="1600" dirty="0" smtClean="0">
                <a:latin typeface="+mj-lt"/>
              </a:rPr>
              <a:t>).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sz="1600" dirty="0" smtClean="0">
              <a:latin typeface="+mj-lt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1600" dirty="0" smtClean="0">
                <a:latin typeface="+mj-lt"/>
              </a:rPr>
              <a:t>Cada </a:t>
            </a:r>
            <a:r>
              <a:rPr lang="es-CO" sz="1600" dirty="0">
                <a:latin typeface="+mj-lt"/>
              </a:rPr>
              <a:t>candidato </a:t>
            </a:r>
            <a:r>
              <a:rPr lang="es-CO" sz="1600" u="sng" dirty="0">
                <a:latin typeface="+mj-lt"/>
              </a:rPr>
              <a:t>debe registrar el Libro </a:t>
            </a:r>
            <a:r>
              <a:rPr lang="es-CO" sz="1600" dirty="0">
                <a:latin typeface="+mj-lt"/>
              </a:rPr>
              <a:t>de Ingresos y Gastos de Campaña, ante la </a:t>
            </a:r>
            <a:r>
              <a:rPr lang="es-CO" sz="1600" u="sng" dirty="0">
                <a:latin typeface="+mj-lt"/>
              </a:rPr>
              <a:t>misma autoridad </a:t>
            </a:r>
            <a:r>
              <a:rPr lang="es-CO" sz="1600" u="sng" dirty="0" smtClean="0">
                <a:latin typeface="+mj-lt"/>
              </a:rPr>
              <a:t>electoral donde </a:t>
            </a:r>
            <a:r>
              <a:rPr lang="es-CO" sz="1600" u="sng" dirty="0">
                <a:latin typeface="+mj-lt"/>
              </a:rPr>
              <a:t>inscribió su candidatura</a:t>
            </a:r>
            <a:r>
              <a:rPr lang="es-CO" sz="1600" dirty="0">
                <a:latin typeface="+mj-lt"/>
              </a:rPr>
              <a:t>, allí el libro es foliado, sellado y registrado por la autoridad </a:t>
            </a:r>
            <a:r>
              <a:rPr lang="es-CO" sz="1600" dirty="0" smtClean="0">
                <a:latin typeface="+mj-lt"/>
              </a:rPr>
              <a:t>electoral (Candidatos por listas registro de libro por separado).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sz="1600" dirty="0" smtClean="0">
              <a:latin typeface="+mj-lt"/>
            </a:endParaRPr>
          </a:p>
          <a:p>
            <a:pPr marL="179388" indent="-179388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MX" sz="1600" dirty="0" smtClean="0">
                <a:latin typeface="+mj-lt"/>
              </a:rPr>
              <a:t>Si la campaña </a:t>
            </a:r>
            <a:r>
              <a:rPr lang="es-MX" sz="1600" u="sng" dirty="0" smtClean="0">
                <a:latin typeface="+mj-lt"/>
              </a:rPr>
              <a:t>presenta ingresos y gastos anteriores </a:t>
            </a:r>
            <a:r>
              <a:rPr lang="es-MX" sz="1600" dirty="0" smtClean="0">
                <a:latin typeface="+mj-lt"/>
              </a:rPr>
              <a:t>a la fecha del registro del libro, se debe presentar </a:t>
            </a:r>
            <a:r>
              <a:rPr lang="es-MX" sz="1600" u="sng" dirty="0" smtClean="0">
                <a:latin typeface="+mj-lt"/>
              </a:rPr>
              <a:t>relación detallada </a:t>
            </a:r>
            <a:r>
              <a:rPr lang="es-MX" sz="1600" dirty="0" smtClean="0">
                <a:latin typeface="+mj-lt"/>
              </a:rPr>
              <a:t>de los mismos </a:t>
            </a:r>
            <a:r>
              <a:rPr lang="es-MX" sz="1600" u="sng" dirty="0" smtClean="0">
                <a:latin typeface="+mj-lt"/>
              </a:rPr>
              <a:t>firmada por contador</a:t>
            </a:r>
            <a:r>
              <a:rPr lang="es-MX" sz="1600" dirty="0" smtClean="0">
                <a:latin typeface="+mj-lt"/>
              </a:rPr>
              <a:t> y deberá ser asentada en el libro de ingresos y gastos.</a:t>
            </a:r>
          </a:p>
          <a:p>
            <a:pPr marL="179388" indent="-179388" algn="just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marL="179388" indent="-179388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1600" dirty="0" smtClean="0"/>
              <a:t>Solo se reconocerán ingresos y gastos originados </a:t>
            </a:r>
            <a:r>
              <a:rPr lang="es-ES" sz="1600" u="sng" dirty="0" smtClean="0"/>
              <a:t>con 6 meses de anterioridad </a:t>
            </a:r>
            <a:r>
              <a:rPr lang="es-ES" sz="1600" dirty="0" smtClean="0"/>
              <a:t>a la fecha del debate electoral. (a partir del 30 de ABRIL de 2011, hasta el 30 de OCTUBRE de 2011)</a:t>
            </a:r>
            <a:endParaRPr lang="es-CO" sz="1600" dirty="0" smtClean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CO" dirty="0" smtClean="0">
              <a:latin typeface="+mj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94760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 smtClean="0"/>
              <a:t>Los datos </a:t>
            </a:r>
            <a:r>
              <a:rPr lang="es-CO" sz="2000" dirty="0"/>
              <a:t>anotados en este libro deben </a:t>
            </a:r>
            <a:r>
              <a:rPr lang="es-CO" sz="2000" dirty="0" smtClean="0"/>
              <a:t>estar fundamentados </a:t>
            </a:r>
            <a:r>
              <a:rPr lang="es-CO" sz="2000" dirty="0"/>
              <a:t>en los </a:t>
            </a:r>
            <a:r>
              <a:rPr lang="es-CO" sz="2000" u="sng" dirty="0"/>
              <a:t>documentos soporte</a:t>
            </a:r>
            <a:r>
              <a:rPr lang="es-CO" sz="2000" dirty="0"/>
              <a:t> </a:t>
            </a:r>
            <a:r>
              <a:rPr lang="es-CO" sz="2000" dirty="0" smtClean="0"/>
              <a:t>y </a:t>
            </a:r>
            <a:r>
              <a:rPr lang="es-CO" sz="2000" u="sng" dirty="0" smtClean="0"/>
              <a:t>comprobantes</a:t>
            </a:r>
            <a:r>
              <a:rPr lang="es-CO" sz="2000" dirty="0" smtClean="0"/>
              <a:t> de ingreso </a:t>
            </a:r>
            <a:r>
              <a:rPr lang="es-CO" sz="2000" dirty="0"/>
              <a:t>y de </a:t>
            </a:r>
            <a:r>
              <a:rPr lang="es-CO" sz="2000" dirty="0" smtClean="0"/>
              <a:t>egreso.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 smtClean="0"/>
              <a:t>Para cada </a:t>
            </a:r>
            <a:r>
              <a:rPr lang="es-CO" sz="2000" dirty="0"/>
              <a:t>una de las categorías de ingresos y gastos </a:t>
            </a:r>
            <a:r>
              <a:rPr lang="es-CO" sz="2000" dirty="0" smtClean="0"/>
              <a:t>deben </a:t>
            </a:r>
            <a:r>
              <a:rPr lang="es-CO" sz="2000" u="sng" dirty="0" smtClean="0"/>
              <a:t>destinarse </a:t>
            </a:r>
            <a:r>
              <a:rPr lang="es-CO" sz="2000" u="sng" dirty="0"/>
              <a:t>las hojas</a:t>
            </a:r>
            <a:r>
              <a:rPr lang="es-CO" sz="2000" dirty="0"/>
              <a:t> que se </a:t>
            </a:r>
            <a:r>
              <a:rPr lang="es-CO" sz="2000" dirty="0" smtClean="0"/>
              <a:t>consideren necesarias</a:t>
            </a:r>
            <a:r>
              <a:rPr lang="es-CO" sz="2000" dirty="0"/>
              <a:t>, para </a:t>
            </a:r>
            <a:r>
              <a:rPr lang="es-CO" sz="2000" u="sng" dirty="0"/>
              <a:t>informar separadamente</a:t>
            </a:r>
            <a:r>
              <a:rPr lang="es-CO" sz="2000" dirty="0"/>
              <a:t> </a:t>
            </a:r>
            <a:r>
              <a:rPr lang="es-CO" sz="2000" u="sng" dirty="0"/>
              <a:t>la contabilización de cada uno de los códigos</a:t>
            </a:r>
            <a:r>
              <a:rPr lang="es-CO" sz="2000" dirty="0"/>
              <a:t> que aparecen en </a:t>
            </a:r>
            <a:r>
              <a:rPr lang="es-CO" sz="2000" dirty="0" smtClean="0"/>
              <a:t>el formulario </a:t>
            </a:r>
            <a:r>
              <a:rPr lang="es-CO" sz="2000" dirty="0" smtClean="0"/>
              <a:t>5A </a:t>
            </a:r>
            <a:r>
              <a:rPr lang="es-CO" sz="2000" dirty="0" smtClean="0"/>
              <a:t>(ahora 5B).</a:t>
            </a:r>
            <a:endParaRPr lang="es-CO" sz="2000" dirty="0"/>
          </a:p>
          <a:p>
            <a:pPr marL="179388" indent="-179388" algn="just">
              <a:buFont typeface="Arial" pitchFamily="34" charset="0"/>
              <a:buChar char="•"/>
            </a:pPr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u="sng" dirty="0" smtClean="0"/>
              <a:t>Registrar </a:t>
            </a:r>
            <a:r>
              <a:rPr lang="es-CO" sz="2000" u="sng" dirty="0"/>
              <a:t>cronológicamente</a:t>
            </a:r>
            <a:r>
              <a:rPr lang="es-CO" sz="2000" dirty="0"/>
              <a:t> las operaciones realizadas, </a:t>
            </a:r>
            <a:r>
              <a:rPr lang="es-CO" sz="2000" dirty="0" smtClean="0"/>
              <a:t>en relación </a:t>
            </a:r>
            <a:r>
              <a:rPr lang="es-CO" sz="2000" dirty="0"/>
              <a:t>con cada uno de los conceptos, </a:t>
            </a:r>
            <a:r>
              <a:rPr lang="es-CO" sz="2000" dirty="0" smtClean="0"/>
              <a:t>indicando la </a:t>
            </a:r>
            <a:r>
              <a:rPr lang="es-CO" sz="2000" dirty="0"/>
              <a:t>fecha, el detalle, el valor y determinando su </a:t>
            </a:r>
            <a:r>
              <a:rPr lang="es-CO" sz="2000" dirty="0" smtClean="0"/>
              <a:t>saldo.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0"/>
            <a:ext cx="8424936" cy="14401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3.2. </a:t>
            </a:r>
            <a:r>
              <a:rPr kumimoji="0" lang="es-C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Intrucciones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para el diligenciamiento del Libro de ingresos y egresos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340768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 smtClean="0"/>
              <a:t>El libro deberá </a:t>
            </a:r>
            <a:r>
              <a:rPr lang="es-CO" sz="2000" dirty="0"/>
              <a:t>cerrarse totalizando los movimientos débitos y créditos </a:t>
            </a:r>
            <a:r>
              <a:rPr lang="es-CO" sz="2000" dirty="0" smtClean="0"/>
              <a:t>y anulando </a:t>
            </a:r>
            <a:r>
              <a:rPr lang="es-CO" sz="2000" dirty="0"/>
              <a:t>los espacios en </a:t>
            </a:r>
            <a:r>
              <a:rPr lang="es-CO" sz="2000" dirty="0" smtClean="0"/>
              <a:t>blanco.</a:t>
            </a:r>
          </a:p>
          <a:p>
            <a:pPr marL="179388" indent="-179388" algn="just">
              <a:lnSpc>
                <a:spcPct val="50000"/>
              </a:lnSpc>
              <a:buFont typeface="Arial" pitchFamily="34" charset="0"/>
              <a:buChar char="•"/>
            </a:pPr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/>
              <a:t>En caso de </a:t>
            </a:r>
            <a:r>
              <a:rPr lang="es-CO" sz="2000" dirty="0" smtClean="0"/>
              <a:t>correcciones, </a:t>
            </a:r>
            <a:r>
              <a:rPr lang="es-CO" sz="2000" dirty="0"/>
              <a:t>se debe anular </a:t>
            </a:r>
            <a:r>
              <a:rPr lang="es-CO" sz="2000" dirty="0" smtClean="0"/>
              <a:t>el respectivo </a:t>
            </a:r>
            <a:r>
              <a:rPr lang="es-CO" sz="2000" dirty="0"/>
              <a:t>folio, realizando una </a:t>
            </a:r>
            <a:r>
              <a:rPr lang="es-CO" sz="2000" dirty="0" smtClean="0"/>
              <a:t>nota aclaratoria </a:t>
            </a:r>
            <a:r>
              <a:rPr lang="es-CO" sz="2000" dirty="0"/>
              <a:t>del por qué se anula el (los) folio(s) y se procederá a registrar las partidas correctas en los </a:t>
            </a:r>
            <a:r>
              <a:rPr lang="es-CO" sz="2000" dirty="0" smtClean="0"/>
              <a:t>folios siguientes.</a:t>
            </a:r>
          </a:p>
        </p:txBody>
      </p:sp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0"/>
            <a:ext cx="8424936" cy="14401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3.2. </a:t>
            </a:r>
            <a:r>
              <a:rPr kumimoji="0" lang="es-C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Intrucciones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para el diligenciamiento del Libro de ingresos y egresos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8064896" cy="26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Marco Jurídico General Rendición de Cuentas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4282" y="669162"/>
          <a:ext cx="8534182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779912" y="5373216"/>
            <a:ext cx="4896544" cy="1357298"/>
          </a:xfrm>
          <a:prstGeom prst="round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. </a:t>
            </a:r>
          </a:p>
          <a:p>
            <a:pPr algn="just"/>
            <a:endParaRPr lang="es-CO" sz="1400" dirty="0" smtClean="0"/>
          </a:p>
          <a:p>
            <a:pPr algn="just">
              <a:buFont typeface="Arial" pitchFamily="34" charset="0"/>
              <a:buChar char="•"/>
            </a:pPr>
            <a:endParaRPr lang="es-CO" sz="14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Procedimiento de </a:t>
            </a:r>
            <a:r>
              <a:rPr lang="es-CO" sz="1600" u="sng" dirty="0" smtClean="0">
                <a:solidFill>
                  <a:schemeClr val="bg1"/>
                </a:solidFill>
              </a:rPr>
              <a:t>registro de libros</a:t>
            </a:r>
            <a:r>
              <a:rPr lang="es-CO" sz="1600" dirty="0" smtClean="0">
                <a:solidFill>
                  <a:schemeClr val="bg1"/>
                </a:solidFill>
              </a:rPr>
              <a:t> y </a:t>
            </a:r>
            <a:r>
              <a:rPr lang="es-CO" sz="1600" u="sng" dirty="0" smtClean="0">
                <a:solidFill>
                  <a:schemeClr val="bg1"/>
                </a:solidFill>
              </a:rPr>
              <a:t>presentación</a:t>
            </a:r>
            <a:r>
              <a:rPr lang="es-CO" sz="1600" dirty="0" smtClean="0">
                <a:solidFill>
                  <a:schemeClr val="bg1"/>
                </a:solidFill>
              </a:rPr>
              <a:t> de informes de ingresos y gastos de campañas electorales y consultas populares internas</a:t>
            </a:r>
          </a:p>
          <a:p>
            <a:pPr algn="just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Otras disposiciones</a:t>
            </a:r>
          </a:p>
          <a:p>
            <a:pPr algn="just">
              <a:buFont typeface="Arial" pitchFamily="34" charset="0"/>
              <a:buChar char="•"/>
            </a:pPr>
            <a:endParaRPr lang="es-CO" sz="1600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484784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En </a:t>
            </a:r>
            <a:r>
              <a:rPr lang="es-CO" sz="2000" dirty="0"/>
              <a:t>el diligenciamiento de los libros de contabilidad </a:t>
            </a:r>
            <a:r>
              <a:rPr lang="es-CO" sz="2000" b="1" dirty="0"/>
              <a:t>NO se podrá incurrir en las siguientes irregularidades</a:t>
            </a:r>
            <a:r>
              <a:rPr lang="es-CO" sz="2000" b="1" dirty="0" smtClean="0"/>
              <a:t>:</a:t>
            </a:r>
          </a:p>
          <a:p>
            <a:pPr algn="just"/>
            <a:endParaRPr lang="es-CO" sz="20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O" sz="2000" dirty="0" smtClean="0"/>
              <a:t>Alterar </a:t>
            </a:r>
            <a:r>
              <a:rPr lang="es-CO" sz="2000" dirty="0"/>
              <a:t>en los asientos el orden o la fecha de las operaciones.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O" sz="2000" dirty="0" smtClean="0"/>
              <a:t>Dejar </a:t>
            </a:r>
            <a:r>
              <a:rPr lang="es-CO" sz="2000" dirty="0"/>
              <a:t>espacios que faciliten intercalaciones o adiciones.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O" sz="2000" dirty="0" smtClean="0"/>
              <a:t>Hacer </a:t>
            </a:r>
            <a:r>
              <a:rPr lang="es-CO" sz="2000" dirty="0"/>
              <a:t>interlineaciones, raspaduras o correcciones en los asientos contables.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O" sz="2000" dirty="0" smtClean="0"/>
              <a:t>Borrar </a:t>
            </a:r>
            <a:r>
              <a:rPr lang="es-CO" sz="2000" dirty="0"/>
              <a:t>o tachar en todo o en parte los asientos contables.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CO" sz="2000" dirty="0" smtClean="0"/>
              <a:t>Arrancar </a:t>
            </a:r>
            <a:r>
              <a:rPr lang="es-CO" sz="2000" dirty="0"/>
              <a:t>hojas, alterar el orden de las mismas o mutilar los libros.</a:t>
            </a:r>
            <a:endParaRPr lang="es-CO" sz="2000" dirty="0" smtClean="0"/>
          </a:p>
        </p:txBody>
      </p:sp>
      <p:sp>
        <p:nvSpPr>
          <p:cNvPr id="8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188640"/>
            <a:ext cx="8424936" cy="14401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3.2. </a:t>
            </a:r>
            <a:r>
              <a:rPr kumimoji="0" lang="es-C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Intrucciones</a:t>
            </a: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para el diligenciamiento del Libro de ingresos y egresos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810559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u="sng" dirty="0" smtClean="0">
                <a:latin typeface="+mj-lt"/>
              </a:rPr>
              <a:t>EL CONTADOR ES EL UNICO FACULTADO PARA ANULAR EL (LOS) FOLIO (S) A CORREGIR</a:t>
            </a:r>
            <a:r>
              <a:rPr lang="es-MX" sz="2000" dirty="0" smtClean="0">
                <a:latin typeface="+mj-lt"/>
              </a:rPr>
              <a:t>.</a:t>
            </a:r>
            <a:endParaRPr lang="es-ES" sz="2000" dirty="0" smtClean="0">
              <a:latin typeface="+mj-lt"/>
            </a:endParaRPr>
          </a:p>
          <a:p>
            <a:pPr>
              <a:defRPr/>
            </a:pPr>
            <a:endParaRPr lang="es-MX" sz="2000" dirty="0" smtClean="0">
              <a:latin typeface="+mj-lt"/>
            </a:endParaRPr>
          </a:p>
          <a:p>
            <a:pPr algn="just">
              <a:defRPr/>
            </a:pPr>
            <a:r>
              <a:rPr lang="es-MX" sz="2000" dirty="0" smtClean="0">
                <a:latin typeface="+mj-lt"/>
              </a:rPr>
              <a:t>En caso de presentarse correcciones a los libros, se anulará el respectivo folio, con </a:t>
            </a:r>
            <a:r>
              <a:rPr lang="es-MX" sz="2000" u="sng" dirty="0" smtClean="0">
                <a:latin typeface="+mj-lt"/>
              </a:rPr>
              <a:t>nota aclaratoria </a:t>
            </a:r>
            <a:r>
              <a:rPr lang="es-MX" sz="2000" dirty="0" smtClean="0">
                <a:latin typeface="+mj-lt"/>
              </a:rPr>
              <a:t>del por qué se anula, </a:t>
            </a:r>
            <a:r>
              <a:rPr lang="es-MX" sz="2000" u="sng" dirty="0" smtClean="0">
                <a:latin typeface="+mj-lt"/>
              </a:rPr>
              <a:t>firma y número de tarjeta profesional</a:t>
            </a:r>
            <a:r>
              <a:rPr lang="es-MX" sz="2000" dirty="0" smtClean="0">
                <a:latin typeface="+mj-lt"/>
              </a:rPr>
              <a:t>; posteriormente se procederá a registrar las partidas correctas en los folios siguientes.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16632"/>
            <a:ext cx="7992888" cy="14401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3.3. </a:t>
            </a:r>
            <a:r>
              <a:rPr lang="es-CO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Correcciones en el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Libro de ingresos y egresos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01 Marcador de pie de página"/>
          <p:cNvSpPr txBox="1">
            <a:spLocks/>
          </p:cNvSpPr>
          <p:nvPr/>
        </p:nvSpPr>
        <p:spPr>
          <a:xfrm>
            <a:off x="4175448" y="6322243"/>
            <a:ext cx="4968552" cy="535757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Gerenciacoop Consultores Asociados, Auditoria externa de campañas 2011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3.4. Nombramiento Contador Campaña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280949"/>
            <a:ext cx="4392488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600" dirty="0" smtClean="0"/>
              <a:t>Es de obligatorio cumplimiento la designación de un </a:t>
            </a:r>
            <a:r>
              <a:rPr lang="es-CO" sz="1600" b="1" dirty="0" smtClean="0"/>
              <a:t>profesional de la Contaduría Pública con Tarjeta Profesional Vigente.</a:t>
            </a:r>
            <a:endParaRPr lang="es-CO" sz="1600" dirty="0" smtClean="0"/>
          </a:p>
        </p:txBody>
      </p:sp>
      <p:pic>
        <p:nvPicPr>
          <p:cNvPr id="84994" name="Picture 2" descr="http://t1.gstatic.com/images?q=tbn:ANd9GcRvUPUEX3wUHD3HzT5Y9uy4X1euYLVmtAokcZviGHRN4iuBlg9O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06794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323528" y="2708920"/>
            <a:ext cx="4392488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CO" sz="1600" dirty="0" smtClean="0"/>
              <a:t>Los Formularios y anexos correspondientes a los informes de ingresos y gastos deben ser suscritos por el contador público, quien responde ante el Partido y ante el CNE porque la información entregada sea confiable, real, veraz y que corresponda en relación de causalidad con las actividades desarrolladas por la campaña política.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144016"/>
            <a:ext cx="7293496" cy="980728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4. Diligenciar formularios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El informe de ingresos y gastos se debe entregar con los siguientes formularios:</a:t>
            </a:r>
          </a:p>
          <a:p>
            <a:pPr algn="just"/>
            <a:endParaRPr lang="es-CO" sz="2000" dirty="0" smtClean="0"/>
          </a:p>
          <a:p>
            <a:pPr algn="just"/>
            <a:endParaRPr lang="es-CO" sz="2000" dirty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Formulario </a:t>
            </a:r>
            <a:r>
              <a:rPr lang="es-CO" sz="2000" dirty="0" smtClean="0"/>
              <a:t>5A </a:t>
            </a:r>
            <a:r>
              <a:rPr lang="es-CO" sz="2000" dirty="0" smtClean="0"/>
              <a:t>- Ahora 5B (Consolidado ingresos y gastos).</a:t>
            </a:r>
          </a:p>
          <a:p>
            <a:pPr algn="just">
              <a:buFont typeface="Arial" pitchFamily="34" charset="0"/>
              <a:buChar char="•"/>
            </a:pPr>
            <a:endParaRPr lang="es-CO" sz="2000" dirty="0" smtClean="0"/>
          </a:p>
          <a:p>
            <a:pPr algn="just"/>
            <a:r>
              <a:rPr lang="es-CO" i="1" dirty="0" smtClean="0"/>
              <a:t>Diligenciar completamente con datos y </a:t>
            </a:r>
            <a:r>
              <a:rPr lang="es-CO" i="1" u="sng" dirty="0" smtClean="0"/>
              <a:t>firmas de candidato, Gerente y contador</a:t>
            </a:r>
            <a:r>
              <a:rPr lang="es-CO" i="1" dirty="0" smtClean="0"/>
              <a:t>, totalizando ingresos y gastos y registrando en los códigos correspondientes el valor de las partidas que se encuentran asentadas en el libro de ingresos y gastos de campaña. El </a:t>
            </a:r>
            <a:r>
              <a:rPr lang="es-CO" i="1" u="sng" dirty="0" smtClean="0"/>
              <a:t>cruce de información </a:t>
            </a:r>
            <a:r>
              <a:rPr lang="es-CO" i="1" dirty="0" smtClean="0"/>
              <a:t>entre libro contable y formulario 5.A.  (ahora 5B) debe coincidir en su totalidad.</a:t>
            </a:r>
          </a:p>
          <a:p>
            <a:pPr algn="just"/>
            <a:endParaRPr lang="es-CO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Anexos (Detalle de los ingresos – </a:t>
            </a:r>
            <a:r>
              <a:rPr lang="es-CO" sz="2000" dirty="0" smtClean="0">
                <a:solidFill>
                  <a:srgbClr val="FF0000"/>
                </a:solidFill>
              </a:rPr>
              <a:t>También </a:t>
            </a:r>
            <a:r>
              <a:rPr lang="es-CO" sz="2000" dirty="0" smtClean="0">
                <a:solidFill>
                  <a:srgbClr val="FF0000"/>
                </a:solidFill>
              </a:rPr>
              <a:t>5.7.B. </a:t>
            </a:r>
            <a:r>
              <a:rPr lang="es-CO" sz="2000" dirty="0" smtClean="0">
                <a:solidFill>
                  <a:srgbClr val="FF0000"/>
                </a:solidFill>
              </a:rPr>
              <a:t>Gastos propaganda electoral).</a:t>
            </a:r>
          </a:p>
          <a:p>
            <a:pPr algn="just">
              <a:buFont typeface="Arial" pitchFamily="34" charset="0"/>
              <a:buChar char="•"/>
            </a:pPr>
            <a:endParaRPr lang="es-CO" sz="2000" dirty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Formatos AUD-PCC (Soporte de los ingresos).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83671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Estos formatos corresponden al detalle de los ingresos  manejados en la campaña: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1556793"/>
          <a:ext cx="7920880" cy="48939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90705"/>
                <a:gridCol w="6530175"/>
              </a:tblGrid>
              <a:tr h="33418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Anexo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Concepto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25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5.1.B</a:t>
                      </a:r>
                      <a:endParaRPr lang="es-CO" sz="1600" b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Créditos o aportes que provengan del patrimonio de los candidatos, de sus cónyuges o de sus compañeros permanentes o de sus parientes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2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5.2.B</a:t>
                      </a:r>
                      <a:endParaRPr lang="es-CO" sz="1600" b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Contribuciones, donaciones y créditos, en dinero o especie, que realicen los particulares.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2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5.3.B</a:t>
                      </a:r>
                      <a:endParaRPr lang="es-CO" sz="1600" b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Créditos obtenidos en entidades financieras legalmente autorizadas.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5.4.B</a:t>
                      </a:r>
                      <a:endParaRPr lang="es-CO" sz="1600" b="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Ingresos originados en actos públicos, publicaciones y/o cualquier otra actividad lucrativa del partido o movimiento.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5.5.B</a:t>
                      </a:r>
                      <a:endParaRPr lang="es-CO" sz="1600" b="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Financiación estatal - Anticipos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5.6.B</a:t>
                      </a:r>
                      <a:endParaRPr lang="es-CO" sz="1600" b="0" dirty="0" smtClean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baseline="0" dirty="0" smtClean="0"/>
                        <a:t>Recursos propios de origen privado que los partidos y movimientos políticos destinen para el financiamiento de las campañas en las que participen.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5.7.B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b="0" dirty="0" smtClean="0"/>
                        <a:t>Gastos de propaganda electoral</a:t>
                      </a:r>
                      <a:endParaRPr lang="es-CO" sz="1600" b="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4.2. Anexos a Diligenciar del Formulario 5B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Todos los </a:t>
            </a:r>
            <a:r>
              <a:rPr lang="es-CO" u="sng" dirty="0" smtClean="0"/>
              <a:t>espacios</a:t>
            </a:r>
            <a:r>
              <a:rPr lang="es-CO" dirty="0" smtClean="0"/>
              <a:t> deben estar totalmente </a:t>
            </a:r>
            <a:r>
              <a:rPr lang="es-CO" u="sng" dirty="0" smtClean="0"/>
              <a:t>diligenciados,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u="sng" dirty="0" smtClean="0"/>
              <a:t>No</a:t>
            </a:r>
            <a:r>
              <a:rPr lang="es-CO" dirty="0" smtClean="0"/>
              <a:t> se aceptan </a:t>
            </a:r>
            <a:r>
              <a:rPr lang="es-CO" u="sng" dirty="0" smtClean="0"/>
              <a:t>tachones</a:t>
            </a:r>
            <a:r>
              <a:rPr lang="es-CO" dirty="0" smtClean="0"/>
              <a:t> ni enmendaduras,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Las </a:t>
            </a:r>
            <a:r>
              <a:rPr lang="es-CO" u="sng" dirty="0" smtClean="0"/>
              <a:t>firmas</a:t>
            </a:r>
            <a:r>
              <a:rPr lang="es-CO" dirty="0" smtClean="0"/>
              <a:t> de los responsables deben ser </a:t>
            </a:r>
            <a:r>
              <a:rPr lang="es-CO" u="sng" dirty="0" smtClean="0"/>
              <a:t>coincidente</a:t>
            </a:r>
            <a:r>
              <a:rPr lang="es-CO" dirty="0" smtClean="0"/>
              <a:t> en toda la información que se suministre,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Diligenciar correctamente la </a:t>
            </a:r>
            <a:r>
              <a:rPr lang="es-CO" u="sng" dirty="0" smtClean="0"/>
              <a:t>fecha del registro</a:t>
            </a:r>
            <a:r>
              <a:rPr lang="es-CO" dirty="0" smtClean="0"/>
              <a:t> del libro,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Ningún espacio debe ir en blanco, diligenciar en </a:t>
            </a:r>
            <a:r>
              <a:rPr lang="es-CO" u="sng" dirty="0" smtClean="0"/>
              <a:t>Cero ($0),</a:t>
            </a:r>
            <a:endParaRPr lang="es-CO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Si el candidato </a:t>
            </a:r>
            <a:r>
              <a:rPr lang="es-CO" u="sng" dirty="0" smtClean="0"/>
              <a:t>no tuvo ingresos y gastos</a:t>
            </a:r>
            <a:r>
              <a:rPr lang="es-CO" dirty="0" smtClean="0"/>
              <a:t> deberá presentar los formularios debidamente diligenciados y las casillas de </a:t>
            </a:r>
            <a:r>
              <a:rPr lang="es-CO" u="sng" dirty="0" smtClean="0"/>
              <a:t>cifras en $0,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CO" dirty="0" smtClean="0"/>
              <a:t>La </a:t>
            </a:r>
            <a:r>
              <a:rPr lang="es-CO" u="sng" dirty="0" smtClean="0"/>
              <a:t>información</a:t>
            </a:r>
            <a:r>
              <a:rPr lang="es-CO" dirty="0" smtClean="0"/>
              <a:t> de los formularios deberá ser </a:t>
            </a:r>
            <a:r>
              <a:rPr lang="es-CO" u="sng" dirty="0" smtClean="0"/>
              <a:t>coincidente</a:t>
            </a:r>
            <a:r>
              <a:rPr lang="es-CO" dirty="0" smtClean="0"/>
              <a:t> con los anexos, libro de contabilidad y cuentas claras.</a:t>
            </a:r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4.3 Requisitos clave de los formularios</a:t>
            </a:r>
            <a:endParaRPr lang="es-CO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008112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5. Documentos a entregar: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s-CO" sz="2000" u="sng" dirty="0" smtClean="0"/>
              <a:t>Libro de ingresos y gastos original </a:t>
            </a:r>
            <a:r>
              <a:rPr lang="es-CO" sz="2000" dirty="0" smtClean="0"/>
              <a:t>debidamente registrado y consolidado de acuerdo a los códigos del formulario 5B sin tachones, borrones o enmendaduras.</a:t>
            </a:r>
          </a:p>
          <a:p>
            <a:pPr marL="179388" indent="-179388" algn="just"/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u="sng" dirty="0" smtClean="0"/>
              <a:t>Relación de ingresos y gastos </a:t>
            </a:r>
            <a:r>
              <a:rPr lang="es-CO" sz="2000" dirty="0" smtClean="0"/>
              <a:t>presentada al registrador en el momento del registro del libro. (si la campaña registro ingresos y gastos </a:t>
            </a:r>
            <a:r>
              <a:rPr lang="es-CO" sz="2000" u="sng" dirty="0" smtClean="0"/>
              <a:t>antes del registro del libro</a:t>
            </a:r>
            <a:r>
              <a:rPr lang="es-CO" sz="2000" dirty="0" smtClean="0"/>
              <a:t>).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 smtClean="0"/>
              <a:t>Comprobantes de ingreso junto con los </a:t>
            </a:r>
            <a:r>
              <a:rPr lang="es-CO" sz="2000" u="sng" dirty="0" smtClean="0"/>
              <a:t>documentos soporte </a:t>
            </a:r>
            <a:r>
              <a:rPr lang="es-CO" sz="2000" dirty="0" smtClean="0"/>
              <a:t>de los mismos en original.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sz="2000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sz="2000" dirty="0" smtClean="0"/>
              <a:t>Comprobantes de egreso junto con los </a:t>
            </a:r>
            <a:r>
              <a:rPr lang="es-CO" sz="2000" u="sng" dirty="0" smtClean="0"/>
              <a:t>documentos soporte </a:t>
            </a:r>
            <a:r>
              <a:rPr lang="es-CO" sz="2000" dirty="0" smtClean="0"/>
              <a:t>de los mismos en original. (facturas, cuentas de cobro, copias del RUT, si no tiene RUT fotocopia de la cédula).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78579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Fotocopia de la cedula y tarjeta profesional del contador de la campaña.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Fotocopia de la cedula del candidato y del gerente de la campaña</a:t>
            </a:r>
          </a:p>
          <a:p>
            <a:pPr marL="179388" indent="-179388" algn="just"/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Fotocopia del registro del libro de ingresos y gastos</a:t>
            </a:r>
          </a:p>
          <a:p>
            <a:pPr marL="179388" indent="-179388" algn="just"/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Formatos de control interno  (AUD-PCC) suministrados por el partido, debidamente diligenciados en original. 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Formulario 5.B. en original y CUATRO (4) COPIAS debidamente diligenciado y firmado por candidato y contador. la información reportada debe coincidir con la registrada en el libro de ingresos y gastos.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Anexos (5.1.B, 5.2.B, 5.3.B 5.4.B, 5.5.B, 5.6.B y 5.7.B) debidamente diligenciados y firmados por candidato y contador en original y CUATRO (4) COPIAS .</a:t>
            </a:r>
          </a:p>
          <a:p>
            <a:pPr marL="179388" indent="-179388" algn="just"/>
            <a:endParaRPr lang="es-CO" dirty="0" smtClean="0"/>
          </a:p>
          <a:p>
            <a:pPr marL="179388" indent="-179388" algn="just">
              <a:buFont typeface="Arial" pitchFamily="34" charset="0"/>
              <a:buChar char="•"/>
            </a:pPr>
            <a:r>
              <a:rPr lang="es-CO" dirty="0" smtClean="0"/>
              <a:t>Reporte de cuentas claras</a:t>
            </a:r>
          </a:p>
        </p:txBody>
      </p:sp>
      <p:sp>
        <p:nvSpPr>
          <p:cNvPr id="10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000108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5. Documentos a entregar: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dirty="0" smtClean="0"/>
              <a:t>Toda la información que se presente deberá estar </a:t>
            </a:r>
            <a:r>
              <a:rPr lang="es-CO" sz="2400" u="sng" dirty="0" smtClean="0"/>
              <a:t>foliada y en estricto orden consecutivo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El CNE emitirá un instructivo de la forma y orden que deberá ser presentada la información a los partidos y al CNE.</a:t>
            </a:r>
            <a:endParaRPr lang="es-CO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dirty="0" smtClean="0">
                <a:solidFill>
                  <a:srgbClr val="002060"/>
                </a:solidFill>
              </a:rPr>
              <a:t>5. Entregar Información</a:t>
            </a:r>
            <a:endParaRPr lang="es-CO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008" y="1556792"/>
            <a:ext cx="4716016" cy="2880320"/>
          </a:xfrm>
        </p:spPr>
        <p:txBody>
          <a:bodyPr>
            <a:noAutofit/>
          </a:bodyPr>
          <a:lstStyle/>
          <a:p>
            <a:pPr marL="179388" indent="-179388" algn="just"/>
            <a:endParaRPr lang="es-CO" sz="1800" dirty="0" smtClean="0">
              <a:latin typeface="+mj-lt"/>
            </a:endParaRPr>
          </a:p>
          <a:p>
            <a:pPr marL="179388" indent="-179388" algn="just"/>
            <a:endParaRPr lang="es-CO" sz="1800" dirty="0" smtClean="0">
              <a:latin typeface="+mj-lt"/>
              <a:hlinkClick r:id="rId3"/>
            </a:endParaRPr>
          </a:p>
          <a:p>
            <a:pPr marL="179388" indent="-179388" algn="just"/>
            <a:endParaRPr lang="es-CO" sz="1800" dirty="0" smtClean="0">
              <a:latin typeface="+mj-lt"/>
            </a:endParaRPr>
          </a:p>
        </p:txBody>
      </p:sp>
      <p:sp>
        <p:nvSpPr>
          <p:cNvPr id="7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322243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Gerenciacoop Consultores Asociados, Auditoria externa de campañas 2011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s-CO" sz="3200" dirty="0" smtClean="0">
                <a:solidFill>
                  <a:srgbClr val="002060"/>
                </a:solidFill>
              </a:rPr>
              <a:t>6. Diligenciar “Cuentas Claras”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1494331"/>
            <a:ext cx="4716016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dirty="0" smtClean="0"/>
              <a:t>Obtener su clave de acceso contactándose a los números 805 26 56 ó Cel. 315 522 58 43 o al correo  </a:t>
            </a:r>
            <a:r>
              <a:rPr lang="es-CO" u="sng" dirty="0" smtClean="0">
                <a:solidFill>
                  <a:srgbClr val="0000CC"/>
                </a:solidFill>
              </a:rPr>
              <a:t>auditoria2@partidoconservador.org.</a:t>
            </a: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endParaRPr lang="es-CO" u="sng" dirty="0" smtClean="0">
              <a:solidFill>
                <a:srgbClr val="0000CC"/>
              </a:solidFill>
            </a:endParaRP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dirty="0" smtClean="0"/>
              <a:t>Ingresar a </a:t>
            </a:r>
            <a:r>
              <a:rPr lang="es-CO" u="sng" dirty="0" smtClean="0">
                <a:solidFill>
                  <a:srgbClr val="0000CC"/>
                </a:solidFill>
              </a:rPr>
              <a:t>www.cnecuentasclaras.com.</a:t>
            </a:r>
          </a:p>
          <a:p>
            <a:pPr marL="179388" indent="-179388" algn="just">
              <a:lnSpc>
                <a:spcPct val="150000"/>
              </a:lnSpc>
            </a:pPr>
            <a:endParaRPr lang="es-CO" u="sng" dirty="0" smtClean="0">
              <a:solidFill>
                <a:srgbClr val="0000CC"/>
              </a:solidFill>
            </a:endParaRP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dirty="0" smtClean="0"/>
              <a:t>Diligenciar la información basados en los formularios ya diligenciados.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36" y="1484784"/>
            <a:ext cx="4139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Marco Jurídico General Rendición de Cuentas</a:t>
            </a:r>
            <a:endParaRPr lang="es-CO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214422"/>
          <a:ext cx="846331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5448" y="6237312"/>
            <a:ext cx="4968552" cy="535757"/>
          </a:xfrm>
        </p:spPr>
        <p:txBody>
          <a:bodyPr/>
          <a:lstStyle/>
          <a:p>
            <a:r>
              <a:rPr lang="es-CO" dirty="0" smtClean="0">
                <a:solidFill>
                  <a:srgbClr val="0000CC"/>
                </a:solidFill>
              </a:rPr>
              <a:t>Gerenciacoop Consultores Asociados, Auditoria externa de campañas 2011</a:t>
            </a:r>
            <a:endParaRPr lang="es-CO" dirty="0">
              <a:solidFill>
                <a:srgbClr val="0000CC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38944" y="260648"/>
            <a:ext cx="6717432" cy="1440160"/>
          </a:xfrm>
        </p:spPr>
        <p:txBody>
          <a:bodyPr>
            <a:noAutofit/>
          </a:bodyPr>
          <a:lstStyle/>
          <a:p>
            <a:r>
              <a:rPr lang="es-CO" sz="4000" dirty="0" smtClean="0">
                <a:solidFill>
                  <a:srgbClr val="002060"/>
                </a:solidFill>
              </a:rPr>
              <a:t>Para mayor información…</a:t>
            </a:r>
            <a:endParaRPr lang="es-CO" sz="40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9220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400" u="sng" dirty="0" smtClean="0">
                <a:solidFill>
                  <a:srgbClr val="0000CC"/>
                </a:solidFill>
              </a:rPr>
              <a:t> http://gerenciacoop.com </a:t>
            </a:r>
          </a:p>
          <a:p>
            <a:pPr algn="just">
              <a:buFont typeface="Arial" pitchFamily="34" charset="0"/>
              <a:buChar char="•"/>
            </a:pPr>
            <a:endParaRPr lang="es-CO" sz="2400" u="sng" dirty="0" smtClean="0">
              <a:solidFill>
                <a:srgbClr val="0000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O" sz="2400" u="sng" dirty="0" smtClean="0">
                <a:solidFill>
                  <a:srgbClr val="0000CC"/>
                </a:solidFill>
              </a:rPr>
              <a:t> http://www.partidoconservador.org</a:t>
            </a:r>
          </a:p>
          <a:p>
            <a:pPr algn="just">
              <a:buFont typeface="Arial" pitchFamily="34" charset="0"/>
              <a:buChar char="•"/>
            </a:pPr>
            <a:endParaRPr lang="es-CO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2400" dirty="0" smtClean="0"/>
              <a:t> Correo electrónico: </a:t>
            </a:r>
            <a:r>
              <a:rPr lang="es-CO" sz="2400" u="sng" dirty="0" smtClean="0">
                <a:solidFill>
                  <a:srgbClr val="0000CC"/>
                </a:solidFill>
              </a:rPr>
              <a:t>contactos@gerenciacoop.com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96136" y="4653136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………GRACIAS!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        Marco Jurídico General Rendición de Cuentas</a:t>
            </a:r>
            <a:endParaRPr lang="es-CO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1052736"/>
          <a:ext cx="78878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851920" y="1135004"/>
            <a:ext cx="4752528" cy="128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chemeClr val="bg2"/>
                </a:solidFill>
              </a:rPr>
              <a:t>Por la cual se adopta la herramienta electrónica, software aplicativo denominado “CUENTAS CLARAS”.</a:t>
            </a:r>
            <a:endParaRPr lang="es-CO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1800" b="1" dirty="0" smtClean="0"/>
              <a:t>Resolución 1044 de 2011</a:t>
            </a:r>
          </a:p>
          <a:p>
            <a:pPr algn="just"/>
            <a:endParaRPr lang="es-ES" sz="1400" b="1" dirty="0" smtClean="0"/>
          </a:p>
          <a:p>
            <a:pPr algn="just"/>
            <a:r>
              <a:rPr lang="es-ES" sz="1600" b="1" dirty="0" smtClean="0"/>
              <a:t>ARTÍCULO PRIMERO. MÓDULO LIBRO DE INGRESOS Y GASTOS. </a:t>
            </a:r>
            <a:r>
              <a:rPr lang="es-ES" sz="1600" dirty="0" smtClean="0"/>
              <a:t>En el software aplicativo  “CUENTAS CLARAS” se implementará el módulo “LIBRO DE INGRESOS Y GASTOS”, en el cual se asentarán todos los ingresos y gastos de campaña.</a:t>
            </a:r>
            <a:endParaRPr lang="es-CO" sz="1600" dirty="0" smtClean="0"/>
          </a:p>
          <a:p>
            <a:pPr algn="just"/>
            <a:r>
              <a:rPr lang="es-ES" sz="1600" i="1" dirty="0" smtClean="0"/>
              <a:t> </a:t>
            </a:r>
            <a:endParaRPr lang="es-CO" sz="1600" dirty="0" smtClean="0"/>
          </a:p>
          <a:p>
            <a:pPr algn="just"/>
            <a:r>
              <a:rPr lang="es-ES" sz="1600" b="1" dirty="0" smtClean="0"/>
              <a:t>ARTÍCULO SEGUNDO. DILIGENCIAMIENTO DEL MÓDULO LIBRO DE INGRESOS Y GASTOS. </a:t>
            </a:r>
            <a:r>
              <a:rPr lang="es-ES" sz="1600" dirty="0" smtClean="0"/>
              <a:t>Los </a:t>
            </a:r>
            <a:r>
              <a:rPr lang="es-ES" sz="1600" u="sng" dirty="0" smtClean="0"/>
              <a:t>asientos contables </a:t>
            </a:r>
            <a:r>
              <a:rPr lang="es-ES" sz="1600" dirty="0" smtClean="0"/>
              <a:t>en el módulo libro de ingresos y gastos deben realizarse a más tardar </a:t>
            </a:r>
            <a:r>
              <a:rPr lang="es-ES" sz="1600" u="sng" dirty="0" smtClean="0"/>
              <a:t>durante la semana siguiente </a:t>
            </a:r>
            <a:r>
              <a:rPr lang="es-ES" sz="1600" dirty="0" smtClean="0"/>
              <a:t>al día en el cual se hubieren efectuado las operaciones. El diligenciamiento del modulo libro de ingresos y gastos se realizará según lo establecido para tal efecto en la Resolución 330 de 2007.</a:t>
            </a:r>
            <a:endParaRPr lang="es-CO" sz="1600" dirty="0" smtClean="0"/>
          </a:p>
          <a:p>
            <a:pPr algn="just">
              <a:buNone/>
            </a:pPr>
            <a:r>
              <a:rPr lang="es-ES" sz="1600" dirty="0" smtClean="0"/>
              <a:t> </a:t>
            </a:r>
            <a:endParaRPr lang="es-CO" sz="1600" dirty="0" smtClean="0"/>
          </a:p>
          <a:p>
            <a:pPr algn="just"/>
            <a:r>
              <a:rPr lang="es-ES" sz="1600" b="1" dirty="0" smtClean="0"/>
              <a:t>ARTÍCULO TERCERO. GENERACIÓN DE FORMULAROS DE INGRESOS Y GASTOS. </a:t>
            </a:r>
            <a:r>
              <a:rPr lang="es-ES" sz="1600" dirty="0" smtClean="0"/>
              <a:t>Las anotaciones de este libro generarán de manera automática y  parcial los formularios y anexos autorizados para la presentación de informes de ingresos y gastos, los que podrán ser consultados a través de la página web </a:t>
            </a:r>
            <a:r>
              <a:rPr lang="es-ES" sz="1600" u="sng" dirty="0" smtClean="0"/>
              <a:t>www.cnecuentasclaras.com</a:t>
            </a:r>
            <a:r>
              <a:rPr lang="es-ES" sz="1600" dirty="0" smtClean="0"/>
              <a:t>. No obstante, no se dará acceso a datos de dirección y teléfonos de donantes, aportantes o contribuyentes de las campañas.</a:t>
            </a:r>
            <a:endParaRPr lang="es-CO" sz="1600" dirty="0" smtClean="0"/>
          </a:p>
          <a:p>
            <a:pPr algn="just"/>
            <a:r>
              <a:rPr lang="es-ES" sz="1400" dirty="0" smtClean="0"/>
              <a:t> </a:t>
            </a:r>
            <a:endParaRPr lang="es-CO" sz="1400" dirty="0" smtClean="0"/>
          </a:p>
          <a:p>
            <a:pPr algn="just"/>
            <a:r>
              <a:rPr lang="es-ES" sz="1400" dirty="0" smtClean="0"/>
              <a:t> </a:t>
            </a:r>
            <a:endParaRPr lang="es-CO" sz="1400" dirty="0" smtClean="0"/>
          </a:p>
          <a:p>
            <a:pPr algn="just"/>
            <a:endParaRPr lang="es-CO" sz="1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165304"/>
            <a:ext cx="5544616" cy="607765"/>
          </a:xfrm>
        </p:spPr>
        <p:txBody>
          <a:bodyPr/>
          <a:lstStyle/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/>
              <a:t>Marco Jurídico </a:t>
            </a:r>
            <a:r>
              <a:rPr lang="es-CO" sz="2800" dirty="0" err="1" smtClean="0"/>
              <a:t>Rendicion</a:t>
            </a:r>
            <a:r>
              <a:rPr lang="es-CO" sz="2800" dirty="0" smtClean="0"/>
              <a:t> de cuentas</a:t>
            </a:r>
            <a:endParaRPr lang="es-CO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35285"/>
            <a:ext cx="8435280" cy="51020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1400" dirty="0" smtClean="0"/>
              <a:t> </a:t>
            </a:r>
            <a:endParaRPr lang="es-CO" sz="1400" dirty="0" smtClean="0"/>
          </a:p>
          <a:p>
            <a:pPr marL="173038" indent="-173038" algn="just">
              <a:spcBef>
                <a:spcPts val="0"/>
              </a:spcBef>
            </a:pPr>
            <a:r>
              <a:rPr lang="es-ES" sz="1400" b="1" dirty="0" smtClean="0"/>
              <a:t>ARTÍCULO CUARTO. OBLIGATORIEDAD DEL MÓDULO LIBRO DE INGRESOS Y GASTOS</a:t>
            </a:r>
            <a:r>
              <a:rPr lang="es-ES" sz="1400" dirty="0" smtClean="0"/>
              <a:t>. Los candidatos a las </a:t>
            </a:r>
            <a:r>
              <a:rPr lang="es-ES" sz="1400" u="sng" dirty="0" smtClean="0"/>
              <a:t>gobernaciones y a las alcaldías </a:t>
            </a:r>
            <a:r>
              <a:rPr lang="es-ES" sz="1400" dirty="0" smtClean="0"/>
              <a:t>de capitales de departamento, así como quienes se inscriban como promotores del voto en blanco en estas circunscripciones, están </a:t>
            </a:r>
            <a:r>
              <a:rPr lang="es-ES" sz="1400" u="sng" dirty="0" smtClean="0"/>
              <a:t>obligados a llevar su Libro de Ingresos y Gastos por medio del aplicativo “CUENTAS CLARAS”, </a:t>
            </a:r>
            <a:r>
              <a:rPr lang="es-ES" sz="1400" dirty="0" smtClean="0"/>
              <a:t>sin perjuicio de la presentación física de los informes de conformidad con la Resoluciones 330 de 2007 y la 285 de 2010. También será obligatorio para los candidatos al Congreso de la República, Parlamento Andino y para quienes se inscriban como promotores del voto en blanco en la respectiva elección.</a:t>
            </a:r>
            <a:endParaRPr lang="es-CO" sz="1400" dirty="0" smtClean="0"/>
          </a:p>
          <a:p>
            <a:pPr marL="173038" indent="-173038" algn="just">
              <a:spcBef>
                <a:spcPts val="0"/>
              </a:spcBef>
              <a:buNone/>
            </a:pPr>
            <a:r>
              <a:rPr lang="es-CO" sz="1400" dirty="0" smtClean="0"/>
              <a:t>	El </a:t>
            </a:r>
            <a:r>
              <a:rPr lang="es-CO" sz="1400" u="sng" dirty="0" smtClean="0"/>
              <a:t>incumplimiento de esta obligación será sancionado</a:t>
            </a:r>
            <a:r>
              <a:rPr lang="es-CO" sz="1400" dirty="0" smtClean="0"/>
              <a:t> en los términos del artículo 39 de la Ley 130 de 1994.</a:t>
            </a:r>
          </a:p>
          <a:p>
            <a:pPr marL="173038" indent="-173038" algn="just">
              <a:spcBef>
                <a:spcPts val="0"/>
              </a:spcBef>
              <a:buNone/>
            </a:pPr>
            <a:r>
              <a:rPr lang="es-CO" sz="1400" dirty="0" smtClean="0"/>
              <a:t>	Para los restantes candidatos la utilización del Libro de Ingresos y Gastos del aplicativo “CUENTAS CLARAS” será voluntario.</a:t>
            </a:r>
          </a:p>
          <a:p>
            <a:pPr marL="173038" indent="-173038" algn="just">
              <a:spcBef>
                <a:spcPts val="0"/>
              </a:spcBef>
              <a:buNone/>
            </a:pPr>
            <a:endParaRPr lang="es-CO" sz="1400" dirty="0" smtClean="0"/>
          </a:p>
          <a:p>
            <a:pPr marL="173038" indent="-173038" algn="just">
              <a:spcBef>
                <a:spcPts val="0"/>
              </a:spcBef>
            </a:pPr>
            <a:r>
              <a:rPr lang="es-CO" sz="1400" b="1" dirty="0" smtClean="0"/>
              <a:t>ARTÍCULO QUINTO. ADMINISTRADOR DEL APLICATIVO. </a:t>
            </a:r>
            <a:r>
              <a:rPr lang="es-CO" sz="1400" dirty="0" smtClean="0"/>
              <a:t>Los </a:t>
            </a:r>
            <a:r>
              <a:rPr lang="es-CO" sz="1400" u="sng" dirty="0" smtClean="0"/>
              <a:t>partidos</a:t>
            </a:r>
            <a:r>
              <a:rPr lang="es-CO" sz="1400" dirty="0" smtClean="0"/>
              <a:t> y movimientos políticos con personería jurídica designarán a un </a:t>
            </a:r>
            <a:r>
              <a:rPr lang="es-CO" sz="1400" u="sng" dirty="0" smtClean="0"/>
              <a:t>administrador del aplicativo “CUENTAS CLARAS</a:t>
            </a:r>
            <a:r>
              <a:rPr lang="es-CO" sz="1400" dirty="0" smtClean="0"/>
              <a:t>”,  quien será el responsable de la entrega de las claves, así como de otorgar el soporte requerido por los candidatos. El administrador deberá asistir obligatoriamente a las sesiones de capacitación sobre el aplicativo.</a:t>
            </a:r>
          </a:p>
          <a:p>
            <a:pPr marL="173038" indent="-173038" algn="just">
              <a:spcBef>
                <a:spcPts val="0"/>
              </a:spcBef>
              <a:buNone/>
            </a:pPr>
            <a:r>
              <a:rPr lang="es-ES" sz="1400" dirty="0" smtClean="0"/>
              <a:t>	En el caso de los movimientos sociales y grupos significativos de ciudadanos el administrador será quien funja como responsable de la presentación de los informes de ingresos y gastos en los términos de la Resolución 0330 de 2007. </a:t>
            </a:r>
            <a:endParaRPr lang="es-CO" sz="1400" dirty="0" smtClean="0"/>
          </a:p>
          <a:p>
            <a:pPr marL="173038" indent="-173038" algn="just"/>
            <a:endParaRPr lang="es-CO" sz="1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5877272"/>
            <a:ext cx="4968552" cy="648073"/>
          </a:xfrm>
        </p:spPr>
        <p:txBody>
          <a:bodyPr/>
          <a:lstStyle/>
          <a:p>
            <a:r>
              <a:rPr lang="es-CO" dirty="0" smtClean="0"/>
              <a:t>Gerenciacoop Consultores Asociados, Auditoria externa de campañas 2011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17240" y="274638"/>
            <a:ext cx="7643192" cy="850106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/>
              <a:t>Marco </a:t>
            </a:r>
            <a:r>
              <a:rPr lang="es-CO" sz="2800" dirty="0" err="1" smtClean="0"/>
              <a:t>Juridico</a:t>
            </a:r>
            <a:r>
              <a:rPr lang="es-CO" sz="2800" dirty="0" smtClean="0"/>
              <a:t> Presentación de Informes</a:t>
            </a:r>
            <a:endParaRPr lang="es-CO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ala de grises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5048</Words>
  <Application>Microsoft Office PowerPoint</Application>
  <PresentationFormat>Presentación en pantalla (4:3)</PresentationFormat>
  <Paragraphs>612</Paragraphs>
  <Slides>60</Slides>
  <Notes>60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Concurrencia</vt:lpstr>
      <vt:lpstr>Diapositiva 1</vt:lpstr>
      <vt:lpstr>Diapositiva 2</vt:lpstr>
      <vt:lpstr>Diapositiva 3</vt:lpstr>
      <vt:lpstr>Diapositiva 4</vt:lpstr>
      <vt:lpstr>Marco Jurídico General Rendición de Cuentas</vt:lpstr>
      <vt:lpstr>Marco Jurídico General Rendición de Cuentas</vt:lpstr>
      <vt:lpstr>        Marco Jurídico General Rendición de Cuentas</vt:lpstr>
      <vt:lpstr>Marco Jurídico Rendicion de cuentas</vt:lpstr>
      <vt:lpstr>Marco Juridico Presentación de Informes</vt:lpstr>
      <vt:lpstr>Diapositiva 10</vt:lpstr>
      <vt:lpstr>Diapositiva 11</vt:lpstr>
      <vt:lpstr>Obligatoriedad Rendición de informes de campaña 2011 </vt:lpstr>
      <vt:lpstr>Diapositiva 13</vt:lpstr>
      <vt:lpstr>Diapositiva 14</vt:lpstr>
      <vt:lpstr>Diapositiva 15</vt:lpstr>
      <vt:lpstr>Diapositiva 16</vt:lpstr>
      <vt:lpstr>Administración de los recursos de la campaña  (Reforma  Politica Ley 1475/2011, art 25)</vt:lpstr>
      <vt:lpstr>Diapositiva 18</vt:lpstr>
      <vt:lpstr>Diapositiva 19</vt:lpstr>
      <vt:lpstr>          Topes de campaña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Renuencias </vt:lpstr>
      <vt:lpstr>Pasos a seguir</vt:lpstr>
      <vt:lpstr>1. Ingresos de la campaña</vt:lpstr>
      <vt:lpstr>1. Ingresos de la campaña</vt:lpstr>
      <vt:lpstr>1.1.Documentos soporte según ingreso</vt:lpstr>
      <vt:lpstr>1.2. Requisitos información de Ingresos</vt:lpstr>
      <vt:lpstr>Diapositiva 35</vt:lpstr>
      <vt:lpstr>Diapositiva 36</vt:lpstr>
      <vt:lpstr>Diapositiva 37</vt:lpstr>
      <vt:lpstr>2. Egresos de campaña</vt:lpstr>
      <vt:lpstr>2.1. Documentos Soporte según egresos</vt:lpstr>
      <vt:lpstr>2.2. Requisitos información de Egresos</vt:lpstr>
      <vt:lpstr>2.3. Requisitos de los documentos soporte</vt:lpstr>
      <vt:lpstr>2.3. Requisitos de los documentos soporte</vt:lpstr>
      <vt:lpstr>2.3. Requisitos de los documentos soporte</vt:lpstr>
      <vt:lpstr>Diapositiva 44</vt:lpstr>
      <vt:lpstr>Requisitos información de ingresos y egresos</vt:lpstr>
      <vt:lpstr>3. Registro de la información en el libro de ingresos y egresos</vt:lpstr>
      <vt:lpstr>3.1. Requerimientos del Libro de ingresos y egresos</vt:lpstr>
      <vt:lpstr>Diapositiva 48</vt:lpstr>
      <vt:lpstr>Diapositiva 49</vt:lpstr>
      <vt:lpstr>Diapositiva 50</vt:lpstr>
      <vt:lpstr>Diapositiva 51</vt:lpstr>
      <vt:lpstr>3.4. Nombramiento Contador Campaña</vt:lpstr>
      <vt:lpstr>4. Diligenciar formularios</vt:lpstr>
      <vt:lpstr>4.2. Anexos a Diligenciar del Formulario 5B</vt:lpstr>
      <vt:lpstr>4.3 Requisitos clave de los formularios</vt:lpstr>
      <vt:lpstr>5. Documentos a entregar:</vt:lpstr>
      <vt:lpstr>5. Documentos a entregar:</vt:lpstr>
      <vt:lpstr>5. Entregar Información</vt:lpstr>
      <vt:lpstr>6. Diligenciar “Cuentas Claras”</vt:lpstr>
      <vt:lpstr>Para mayor información…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presentación de rendición de informes de campaña</dc:title>
  <dc:creator>Jorge Andres</dc:creator>
  <cp:lastModifiedBy>cesarr</cp:lastModifiedBy>
  <cp:revision>525</cp:revision>
  <dcterms:created xsi:type="dcterms:W3CDTF">2011-06-14T18:50:32Z</dcterms:created>
  <dcterms:modified xsi:type="dcterms:W3CDTF">2011-09-28T00:57:44Z</dcterms:modified>
</cp:coreProperties>
</file>